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 snapToObjects="1">
      <p:cViewPr>
        <p:scale>
          <a:sx n="80" d="100"/>
          <a:sy n="80" d="100"/>
        </p:scale>
        <p:origin x="1824" y="-6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igail Larson" userId="74e8f3c2-78d2-490c-afa6-7f9942c9daa8" providerId="ADAL" clId="{E23BC083-7DE0-4589-85B8-95BC43A9F9B8}"/>
    <pc:docChg chg="modSld">
      <pc:chgData name="Abigail Larson" userId="74e8f3c2-78d2-490c-afa6-7f9942c9daa8" providerId="ADAL" clId="{E23BC083-7DE0-4589-85B8-95BC43A9F9B8}" dt="2026-08-17T16:54:43.862" v="197" actId="20577"/>
      <pc:docMkLst>
        <pc:docMk/>
      </pc:docMkLst>
      <pc:sldChg chg="modSp mod">
        <pc:chgData name="Abigail Larson" userId="74e8f3c2-78d2-490c-afa6-7f9942c9daa8" providerId="ADAL" clId="{E23BC083-7DE0-4589-85B8-95BC43A9F9B8}" dt="2026-08-17T16:54:43.862" v="197" actId="20577"/>
        <pc:sldMkLst>
          <pc:docMk/>
          <pc:sldMk cId="0" sldId="256"/>
        </pc:sldMkLst>
        <pc:spChg chg="mod">
          <ac:chgData name="Abigail Larson" userId="74e8f3c2-78d2-490c-afa6-7f9942c9daa8" providerId="ADAL" clId="{E23BC083-7DE0-4589-85B8-95BC43A9F9B8}" dt="2026-08-17T16:48:52.014" v="29" actId="20577"/>
          <ac:spMkLst>
            <pc:docMk/>
            <pc:sldMk cId="0" sldId="256"/>
            <ac:spMk id="3" creationId="{00000000-0000-0000-0000-000000000000}"/>
          </ac:spMkLst>
        </pc:spChg>
        <pc:spChg chg="mod">
          <ac:chgData name="Abigail Larson" userId="74e8f3c2-78d2-490c-afa6-7f9942c9daa8" providerId="ADAL" clId="{E23BC083-7DE0-4589-85B8-95BC43A9F9B8}" dt="2026-08-17T16:51:35.060" v="72" actId="20577"/>
          <ac:spMkLst>
            <pc:docMk/>
            <pc:sldMk cId="0" sldId="256"/>
            <ac:spMk id="4" creationId="{00000000-0000-0000-0000-000000000000}"/>
          </ac:spMkLst>
        </pc:spChg>
        <pc:spChg chg="mod">
          <ac:chgData name="Abigail Larson" userId="74e8f3c2-78d2-490c-afa6-7f9942c9daa8" providerId="ADAL" clId="{E23BC083-7DE0-4589-85B8-95BC43A9F9B8}" dt="2026-08-17T16:52:47.709" v="114" actId="20577"/>
          <ac:spMkLst>
            <pc:docMk/>
            <pc:sldMk cId="0" sldId="256"/>
            <ac:spMk id="6" creationId="{00000000-0000-0000-0000-000000000000}"/>
          </ac:spMkLst>
        </pc:spChg>
        <pc:spChg chg="mod">
          <ac:chgData name="Abigail Larson" userId="74e8f3c2-78d2-490c-afa6-7f9942c9daa8" providerId="ADAL" clId="{E23BC083-7DE0-4589-85B8-95BC43A9F9B8}" dt="2026-08-17T16:52:37.609" v="98" actId="20577"/>
          <ac:spMkLst>
            <pc:docMk/>
            <pc:sldMk cId="0" sldId="256"/>
            <ac:spMk id="9" creationId="{00000000-0000-0000-0000-000000000000}"/>
          </ac:spMkLst>
        </pc:spChg>
        <pc:spChg chg="mod">
          <ac:chgData name="Abigail Larson" userId="74e8f3c2-78d2-490c-afa6-7f9942c9daa8" providerId="ADAL" clId="{E23BC083-7DE0-4589-85B8-95BC43A9F9B8}" dt="2026-08-17T16:53:20.106" v="133" actId="20577"/>
          <ac:spMkLst>
            <pc:docMk/>
            <pc:sldMk cId="0" sldId="256"/>
            <ac:spMk id="12" creationId="{00000000-0000-0000-0000-000000000000}"/>
          </ac:spMkLst>
        </pc:spChg>
        <pc:spChg chg="mod">
          <ac:chgData name="Abigail Larson" userId="74e8f3c2-78d2-490c-afa6-7f9942c9daa8" providerId="ADAL" clId="{E23BC083-7DE0-4589-85B8-95BC43A9F9B8}" dt="2026-08-17T16:54:05.838" v="172" actId="20577"/>
          <ac:spMkLst>
            <pc:docMk/>
            <pc:sldMk cId="0" sldId="256"/>
            <ac:spMk id="15" creationId="{00000000-0000-0000-0000-000000000000}"/>
          </ac:spMkLst>
        </pc:spChg>
        <pc:spChg chg="mod">
          <ac:chgData name="Abigail Larson" userId="74e8f3c2-78d2-490c-afa6-7f9942c9daa8" providerId="ADAL" clId="{E23BC083-7DE0-4589-85B8-95BC43A9F9B8}" dt="2026-08-17T16:54:43.862" v="197" actId="20577"/>
          <ac:spMkLst>
            <pc:docMk/>
            <pc:sldMk cId="0" sldId="256"/>
            <ac:spMk id="18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uu.edu/academic-misconduct/" TargetMode="External"/><Relationship Id="rId2" Type="http://schemas.openxmlformats.org/officeDocument/2006/relationships/hyperlink" Target="https://www.suu.edu/academic-misconduct/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7772400" cy="1417320"/>
          </a:xfrm>
          <a:prstGeom prst="rect">
            <a:avLst/>
          </a:prstGeom>
          <a:solidFill>
            <a:srgbClr val="0920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2167466" y="109728"/>
            <a:ext cx="5503333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000" b="1" dirty="0">
                <a:solidFill>
                  <a:srgbClr val="FFFFFF"/>
                </a:solidFill>
              </a:rPr>
              <a:t>ACADEMIC INTEGRITY</a:t>
            </a:r>
            <a:endParaRPr lang="en-US" sz="3000" b="1" dirty="0">
              <a:solidFill>
                <a:srgbClr val="FFFFFF"/>
              </a:solidFill>
            </a:endParaRPr>
          </a:p>
          <a:p>
            <a:r>
              <a:rPr lang="en-US" sz="1400" dirty="0">
                <a:solidFill>
                  <a:srgbClr val="FFFFFF"/>
                </a:solidFill>
              </a:rPr>
              <a:t>Reduce Academic Misconduct: At the Start of the Semester, Communicate Course Expectations in Writing and Verbally  </a:t>
            </a:r>
            <a:endParaRPr sz="1400" dirty="0">
              <a:solidFill>
                <a:srgbClr val="FFFFFF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097280" y="1641280"/>
            <a:ext cx="5577840" cy="320040"/>
          </a:xfrm>
          <a:prstGeom prst="roundRect">
            <a:avLst/>
          </a:prstGeom>
          <a:solidFill>
            <a:srgbClr val="0920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rPr dirty="0"/>
              <a:t>8 </a:t>
            </a:r>
            <a:r>
              <a:rPr lang="en-US" dirty="0"/>
              <a:t>ACADEMIC INTEGRITY </a:t>
            </a:r>
            <a:r>
              <a:rPr dirty="0"/>
              <a:t>ESSENTIAL</a:t>
            </a:r>
            <a:r>
              <a:rPr lang="en-US" dirty="0"/>
              <a:t>S</a:t>
            </a:r>
            <a:endParaRPr dirty="0"/>
          </a:p>
        </p:txBody>
      </p:sp>
      <p:sp>
        <p:nvSpPr>
          <p:cNvPr id="5" name="Rectangle 4"/>
          <p:cNvSpPr/>
          <p:nvPr/>
        </p:nvSpPr>
        <p:spPr>
          <a:xfrm>
            <a:off x="0" y="2272088"/>
            <a:ext cx="548640" cy="822960"/>
          </a:xfrm>
          <a:prstGeom prst="rect">
            <a:avLst/>
          </a:prstGeom>
          <a:solidFill>
            <a:srgbClr val="1446B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2220008"/>
            <a:ext cx="4264309" cy="8771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 b="1">
                <a:solidFill>
                  <a:srgbClr val="1446B4"/>
                </a:solidFill>
              </a:defRPr>
            </a:pPr>
            <a:r>
              <a:rPr dirty="0"/>
              <a:t>ALLOWABLE RESOURCES</a:t>
            </a:r>
          </a:p>
          <a:p>
            <a:pPr>
              <a:spcBef>
                <a:spcPts val="0"/>
              </a:spcBef>
              <a:spcAft>
                <a:spcPts val="0"/>
              </a:spcAft>
              <a:defRPr sz="1100">
                <a:solidFill>
                  <a:srgbClr val="3C3C3C"/>
                </a:solidFill>
              </a:defRPr>
            </a:pPr>
            <a:r>
              <a:rPr dirty="0"/>
              <a:t>Clearly state </a:t>
            </a:r>
            <a:r>
              <a:rPr lang="en-US" dirty="0"/>
              <a:t>in the syllabus </a:t>
            </a:r>
            <a:r>
              <a:rPr dirty="0"/>
              <a:t>what resources are:</a:t>
            </a:r>
            <a:br>
              <a:rPr dirty="0"/>
            </a:br>
            <a:r>
              <a:rPr dirty="0"/>
              <a:t>• Authorized, unauthorized, or allowed with disclosure</a:t>
            </a:r>
            <a:br>
              <a:rPr dirty="0"/>
            </a:br>
            <a:r>
              <a:rPr dirty="0"/>
              <a:t>• Include examples (e.g., AI tools, websites, software, textbooks, notes)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78040" y="2436681"/>
            <a:ext cx="256032" cy="256032"/>
          </a:xfrm>
          <a:prstGeom prst="roundRect">
            <a:avLst/>
          </a:prstGeom>
          <a:noFill/>
          <a:ln>
            <a:solidFill>
              <a:srgbClr val="1446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0" y="3095048"/>
            <a:ext cx="548640" cy="1325880"/>
          </a:xfrm>
          <a:prstGeom prst="rect">
            <a:avLst/>
          </a:prstGeom>
          <a:solidFill>
            <a:srgbClr val="0078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5800" y="3082724"/>
            <a:ext cx="6038833" cy="138499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 b="1">
                <a:solidFill>
                  <a:srgbClr val="00783C"/>
                </a:solidFill>
              </a:defRPr>
            </a:pPr>
            <a:r>
              <a:rPr dirty="0"/>
              <a:t>AI EXPECTATIONS</a:t>
            </a:r>
          </a:p>
          <a:p>
            <a:pPr>
              <a:spcBef>
                <a:spcPts val="0"/>
              </a:spcBef>
              <a:spcAft>
                <a:spcPts val="0"/>
              </a:spcAft>
              <a:defRPr sz="1100">
                <a:solidFill>
                  <a:srgbClr val="3C3C3C"/>
                </a:solidFill>
              </a:defRPr>
            </a:pPr>
            <a:r>
              <a:rPr dirty="0"/>
              <a:t>State</a:t>
            </a:r>
            <a:r>
              <a:rPr lang="en-US" dirty="0"/>
              <a:t> in the syllabus</a:t>
            </a:r>
            <a:r>
              <a:rPr dirty="0"/>
              <a:t> how AI tools may or may not be used in this course</a:t>
            </a:r>
            <a:r>
              <a:rPr lang="en-US" dirty="0"/>
              <a:t>.</a:t>
            </a:r>
            <a:br>
              <a:rPr dirty="0"/>
            </a:br>
            <a:r>
              <a:rPr dirty="0"/>
              <a:t>• Specify when AI use is allowed or prohibited</a:t>
            </a:r>
            <a:br>
              <a:rPr dirty="0"/>
            </a:br>
            <a:r>
              <a:rPr dirty="0"/>
              <a:t>• Describe any required acknowledgment or citation</a:t>
            </a:r>
            <a:br>
              <a:rPr dirty="0"/>
            </a:br>
            <a:r>
              <a:rPr dirty="0"/>
              <a:t>• Clarify how AI-generated content will be evaluated</a:t>
            </a:r>
            <a:br>
              <a:rPr dirty="0"/>
            </a:br>
            <a:r>
              <a:rPr dirty="0"/>
              <a:t>• Give examples of less obvious AI tools (e.g., Grammarly, Co-Pilot, Quilbot, translation programs, </a:t>
            </a:r>
            <a:r>
              <a:rPr lang="en-US" dirty="0"/>
              <a:t>etc.</a:t>
            </a:r>
            <a:r>
              <a:rPr dirty="0"/>
              <a:t>)</a:t>
            </a:r>
            <a:br>
              <a:rPr dirty="0"/>
            </a:br>
            <a:r>
              <a:rPr dirty="0"/>
              <a:t>• Explain if and how you will use AI to grade or create course content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78040" y="3259641"/>
            <a:ext cx="256032" cy="256032"/>
          </a:xfrm>
          <a:prstGeom prst="roundRect">
            <a:avLst/>
          </a:prstGeom>
          <a:noFill/>
          <a:ln>
            <a:solidFill>
              <a:srgbClr val="0078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0" y="4420928"/>
            <a:ext cx="548640" cy="914400"/>
          </a:xfrm>
          <a:prstGeom prst="rect">
            <a:avLst/>
          </a:prstGeom>
          <a:solidFill>
            <a:srgbClr val="6428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FFFFFF"/>
                </a:solidFill>
              </a:defRPr>
            </a:pPr>
            <a:r>
              <a:rPr dirty="0"/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5800" y="4458906"/>
            <a:ext cx="6234399" cy="8771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 b="1">
                <a:solidFill>
                  <a:srgbClr val="6428AA"/>
                </a:solidFill>
              </a:defRPr>
            </a:pPr>
            <a:r>
              <a:rPr dirty="0"/>
              <a:t>COLLABORATION</a:t>
            </a:r>
          </a:p>
          <a:p>
            <a:pPr>
              <a:spcBef>
                <a:spcPts val="0"/>
              </a:spcBef>
              <a:spcAft>
                <a:spcPts val="0"/>
              </a:spcAft>
              <a:defRPr sz="1100">
                <a:solidFill>
                  <a:srgbClr val="3C3C3C"/>
                </a:solidFill>
              </a:defRPr>
            </a:pPr>
            <a:r>
              <a:rPr lang="en-US" dirty="0"/>
              <a:t>In the syllabus, c</a:t>
            </a:r>
            <a:r>
              <a:rPr dirty="0"/>
              <a:t>larify expectations for working with others.</a:t>
            </a:r>
            <a:br>
              <a:rPr dirty="0"/>
            </a:br>
            <a:r>
              <a:rPr dirty="0"/>
              <a:t>• What collaboration is allowed (e.g., discussing ideas, group work) and what is not (e.g., sharing answers)</a:t>
            </a:r>
            <a:br>
              <a:rPr dirty="0"/>
            </a:br>
            <a:r>
              <a:rPr dirty="0"/>
              <a:t>• Define individual work requirements</a:t>
            </a:r>
            <a:r>
              <a:rPr lang="en-US" dirty="0"/>
              <a:t> (e.g. submitting individual, unique assignments)</a:t>
            </a:r>
            <a:endParaRPr dirty="0"/>
          </a:p>
        </p:txBody>
      </p:sp>
      <p:sp>
        <p:nvSpPr>
          <p:cNvPr id="13" name="Rounded Rectangle 12"/>
          <p:cNvSpPr/>
          <p:nvPr/>
        </p:nvSpPr>
        <p:spPr>
          <a:xfrm>
            <a:off x="7178040" y="4585520"/>
            <a:ext cx="256032" cy="256032"/>
          </a:xfrm>
          <a:prstGeom prst="roundRect">
            <a:avLst/>
          </a:prstGeom>
          <a:noFill/>
          <a:ln>
            <a:solidFill>
              <a:srgbClr val="642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0" y="5335328"/>
            <a:ext cx="548640" cy="822960"/>
          </a:xfrm>
          <a:prstGeom prst="rect">
            <a:avLst/>
          </a:prstGeom>
          <a:solidFill>
            <a:srgbClr val="F08C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FFFFFF"/>
                </a:solidFill>
              </a:defRPr>
            </a:pPr>
            <a:r>
              <a:rPr dirty="0"/>
              <a:t>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85800" y="5389265"/>
            <a:ext cx="6646371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 b="1">
                <a:solidFill>
                  <a:srgbClr val="F08C00"/>
                </a:solidFill>
              </a:defRPr>
            </a:pPr>
            <a:r>
              <a:rPr dirty="0"/>
              <a:t>CONSEQUENCES</a:t>
            </a:r>
          </a:p>
          <a:p>
            <a:pPr>
              <a:spcBef>
                <a:spcPts val="0"/>
              </a:spcBef>
              <a:spcAft>
                <a:spcPts val="0"/>
              </a:spcAft>
              <a:defRPr sz="1100">
                <a:solidFill>
                  <a:srgbClr val="3C3C3C"/>
                </a:solidFill>
              </a:defRPr>
            </a:pPr>
            <a:r>
              <a:rPr dirty="0"/>
              <a:t>Communicate why academic honesty is important and the consequences for engaging in academic misconduct.</a:t>
            </a:r>
            <a:br>
              <a:rPr dirty="0"/>
            </a:br>
            <a:r>
              <a:rPr dirty="0"/>
              <a:t>• </a:t>
            </a:r>
            <a:r>
              <a:rPr lang="en-US" dirty="0"/>
              <a:t>In the syllabus, i</a:t>
            </a:r>
            <a:r>
              <a:rPr dirty="0"/>
              <a:t>nclude </a:t>
            </a:r>
            <a:r>
              <a:rPr lang="en-US" dirty="0"/>
              <a:t>your </a:t>
            </a:r>
            <a:r>
              <a:rPr dirty="0"/>
              <a:t>course-level </a:t>
            </a:r>
            <a:r>
              <a:rPr lang="en-US" dirty="0"/>
              <a:t>sanctions </a:t>
            </a:r>
            <a:r>
              <a:rPr dirty="0"/>
              <a:t>and </a:t>
            </a:r>
            <a:r>
              <a:rPr lang="en-US" dirty="0"/>
              <a:t>possible </a:t>
            </a:r>
            <a:r>
              <a:rPr dirty="0"/>
              <a:t>University-level sanctions outlined in Policy 6.33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78040" y="5499920"/>
            <a:ext cx="256032" cy="256032"/>
          </a:xfrm>
          <a:prstGeom prst="roundRect">
            <a:avLst/>
          </a:prstGeom>
          <a:noFill/>
          <a:ln>
            <a:solidFill>
              <a:srgbClr val="F08C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0" y="6158289"/>
            <a:ext cx="548640" cy="822960"/>
          </a:xfrm>
          <a:prstGeom prst="rect">
            <a:avLst/>
          </a:prstGeom>
          <a:solidFill>
            <a:srgbClr val="0078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FFFFFF"/>
                </a:solidFill>
              </a:defRPr>
            </a:pPr>
            <a:r>
              <a:t>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85800" y="6131785"/>
            <a:ext cx="6638356" cy="8771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 b="1">
                <a:solidFill>
                  <a:srgbClr val="00788C"/>
                </a:solidFill>
              </a:defRPr>
            </a:pPr>
            <a:r>
              <a:rPr dirty="0"/>
              <a:t>REPORTING PROCEDURES</a:t>
            </a:r>
          </a:p>
          <a:p>
            <a:pPr>
              <a:spcBef>
                <a:spcPts val="0"/>
              </a:spcBef>
              <a:spcAft>
                <a:spcPts val="0"/>
              </a:spcAft>
              <a:defRPr sz="1100">
                <a:solidFill>
                  <a:srgbClr val="3C3C3C"/>
                </a:solidFill>
              </a:defRPr>
            </a:pPr>
            <a:r>
              <a:rPr lang="en-US" dirty="0"/>
              <a:t>In the </a:t>
            </a:r>
            <a:r>
              <a:rPr lang="en-US"/>
              <a:t>syllabus, m</a:t>
            </a:r>
            <a:r>
              <a:t>ake </a:t>
            </a:r>
            <a:r>
              <a:rPr dirty="0"/>
              <a:t>it clear </a:t>
            </a:r>
            <a:r>
              <a:rPr lang="en-US" dirty="0"/>
              <a:t>that</a:t>
            </a:r>
            <a:r>
              <a:rPr dirty="0"/>
              <a:t> academic misconduct </a:t>
            </a:r>
            <a:r>
              <a:rPr lang="en-US" dirty="0"/>
              <a:t>will be</a:t>
            </a:r>
            <a:r>
              <a:rPr dirty="0"/>
              <a:t> reported.</a:t>
            </a:r>
            <a:br>
              <a:rPr dirty="0"/>
            </a:br>
            <a:r>
              <a:rPr dirty="0"/>
              <a:t>• Students who engage in academic misconduct will be reported to the University's Academic Integrity Specialist.</a:t>
            </a:r>
            <a:br>
              <a:rPr dirty="0"/>
            </a:br>
            <a:r>
              <a:rPr dirty="0"/>
              <a:t>• Refer students to </a:t>
            </a:r>
            <a:r>
              <a:rPr dirty="0">
                <a:hlinkClick r:id="rId2"/>
              </a:rPr>
              <a:t>SUU's Academic Misconduct webpage</a:t>
            </a:r>
            <a:r>
              <a:rPr lang="en-US" dirty="0">
                <a:hlinkClick r:id="rId2"/>
              </a:rPr>
              <a:t> </a:t>
            </a:r>
            <a:r>
              <a:rPr lang="en-US" dirty="0"/>
              <a:t>for procedural specifics </a:t>
            </a:r>
            <a:endParaRPr dirty="0"/>
          </a:p>
        </p:txBody>
      </p:sp>
      <p:sp>
        <p:nvSpPr>
          <p:cNvPr id="19" name="Rounded Rectangle 18"/>
          <p:cNvSpPr/>
          <p:nvPr/>
        </p:nvSpPr>
        <p:spPr>
          <a:xfrm>
            <a:off x="7178040" y="6322881"/>
            <a:ext cx="256032" cy="256032"/>
          </a:xfrm>
          <a:prstGeom prst="roundRect">
            <a:avLst/>
          </a:prstGeom>
          <a:noFill/>
          <a:ln>
            <a:solidFill>
              <a:srgbClr val="00788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0" y="6981249"/>
            <a:ext cx="548640" cy="777240"/>
          </a:xfrm>
          <a:prstGeom prst="rect">
            <a:avLst/>
          </a:prstGeom>
          <a:solidFill>
            <a:srgbClr val="DC14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FFFFFF"/>
                </a:solidFill>
              </a:defRPr>
            </a:pPr>
            <a:r>
              <a:t>6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85800" y="7034082"/>
            <a:ext cx="6126480" cy="73151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 b="1">
                <a:solidFill>
                  <a:srgbClr val="DC1414"/>
                </a:solidFill>
              </a:defRPr>
            </a:pPr>
            <a:r>
              <a:rPr dirty="0"/>
              <a:t>EXAMPLES OF MISCONDUCT</a:t>
            </a:r>
          </a:p>
          <a:p>
            <a:pPr>
              <a:spcBef>
                <a:spcPts val="0"/>
              </a:spcBef>
              <a:spcAft>
                <a:spcPts val="0"/>
              </a:spcAft>
              <a:defRPr sz="1100">
                <a:solidFill>
                  <a:srgbClr val="3C3C3C"/>
                </a:solidFill>
              </a:defRPr>
            </a:pPr>
            <a:r>
              <a:rPr dirty="0"/>
              <a:t>Provide relevant and course-specific examples of academic misconduct.</a:t>
            </a:r>
            <a:br>
              <a:rPr dirty="0"/>
            </a:br>
            <a:r>
              <a:rPr dirty="0"/>
              <a:t>• Include examples students may not be aware of (e.g., multiple submissions or misuse of quotations)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7178040" y="7145841"/>
            <a:ext cx="256032" cy="256032"/>
          </a:xfrm>
          <a:prstGeom prst="roundRect">
            <a:avLst/>
          </a:prstGeom>
          <a:noFill/>
          <a:ln>
            <a:solidFill>
              <a:srgbClr val="DC141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Rectangle 22"/>
          <p:cNvSpPr/>
          <p:nvPr/>
        </p:nvSpPr>
        <p:spPr>
          <a:xfrm>
            <a:off x="0" y="7758489"/>
            <a:ext cx="548640" cy="777240"/>
          </a:xfrm>
          <a:prstGeom prst="rect">
            <a:avLst/>
          </a:prstGeom>
          <a:solidFill>
            <a:srgbClr val="1446B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FFFFFF"/>
                </a:solidFill>
              </a:defRPr>
            </a:pPr>
            <a:r>
              <a:rPr dirty="0"/>
              <a:t>7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85800" y="7785921"/>
            <a:ext cx="6659195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 b="1">
                <a:solidFill>
                  <a:srgbClr val="1446B4"/>
                </a:solidFill>
              </a:defRPr>
            </a:pPr>
            <a:r>
              <a:rPr dirty="0"/>
              <a:t>ASSIGNMENT SPECIFICITY</a:t>
            </a:r>
          </a:p>
          <a:p>
            <a:pPr>
              <a:spcBef>
                <a:spcPts val="0"/>
              </a:spcBef>
              <a:spcAft>
                <a:spcPts val="0"/>
              </a:spcAft>
              <a:defRPr sz="1100">
                <a:solidFill>
                  <a:srgbClr val="3C3C3C"/>
                </a:solidFill>
              </a:defRPr>
            </a:pPr>
            <a:r>
              <a:rPr dirty="0"/>
              <a:t>Make </a:t>
            </a:r>
            <a:r>
              <a:rPr lang="en-US" dirty="0"/>
              <a:t>sure student are aware of </a:t>
            </a:r>
            <a:r>
              <a:rPr dirty="0"/>
              <a:t>ass</a:t>
            </a:r>
            <a:r>
              <a:rPr lang="en-US" dirty="0"/>
              <a:t>essment-specific expectations, especially if they vary between assessments.</a:t>
            </a:r>
            <a:br>
              <a:rPr dirty="0"/>
            </a:br>
            <a:r>
              <a:rPr dirty="0"/>
              <a:t>• Clarify any limits on outside help or resources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7178040" y="7923081"/>
            <a:ext cx="256032" cy="256032"/>
          </a:xfrm>
          <a:prstGeom prst="roundRect">
            <a:avLst/>
          </a:prstGeom>
          <a:noFill/>
          <a:ln>
            <a:solidFill>
              <a:srgbClr val="1446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Rectangle 25"/>
          <p:cNvSpPr/>
          <p:nvPr/>
        </p:nvSpPr>
        <p:spPr>
          <a:xfrm>
            <a:off x="0" y="8535729"/>
            <a:ext cx="548640" cy="745405"/>
          </a:xfrm>
          <a:prstGeom prst="rect">
            <a:avLst/>
          </a:prstGeom>
          <a:solidFill>
            <a:srgbClr val="1428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FFFFFF"/>
                </a:solidFill>
              </a:defRPr>
            </a:pPr>
            <a:r>
              <a:rPr dirty="0"/>
              <a:t>8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85800" y="8552279"/>
            <a:ext cx="6046848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 b="1">
                <a:solidFill>
                  <a:srgbClr val="14285A"/>
                </a:solidFill>
              </a:defRPr>
            </a:pPr>
            <a:r>
              <a:rPr dirty="0"/>
              <a:t>REVIEW EXPECTATIONS EARLY</a:t>
            </a:r>
          </a:p>
          <a:p>
            <a:pPr>
              <a:spcBef>
                <a:spcPts val="0"/>
              </a:spcBef>
              <a:spcAft>
                <a:spcPts val="0"/>
              </a:spcAft>
              <a:defRPr sz="1100">
                <a:solidFill>
                  <a:srgbClr val="3C3C3C"/>
                </a:solidFill>
              </a:defRPr>
            </a:pPr>
            <a:r>
              <a:rPr dirty="0"/>
              <a:t>At the beginning of the semester, discuss academic integrity expectations and why they are important.</a:t>
            </a:r>
            <a:br>
              <a:rPr dirty="0"/>
            </a:br>
            <a:r>
              <a:rPr dirty="0"/>
              <a:t>• Have students review: </a:t>
            </a:r>
            <a:r>
              <a:rPr lang="en-US" dirty="0">
                <a:hlinkClick r:id="rId3"/>
              </a:rPr>
              <a:t>SUU's Academic Misconduct webpage</a:t>
            </a:r>
            <a:endParaRPr dirty="0"/>
          </a:p>
        </p:txBody>
      </p:sp>
      <p:sp>
        <p:nvSpPr>
          <p:cNvPr id="28" name="Rounded Rectangle 27"/>
          <p:cNvSpPr/>
          <p:nvPr/>
        </p:nvSpPr>
        <p:spPr>
          <a:xfrm>
            <a:off x="7178040" y="8608881"/>
            <a:ext cx="256032" cy="256032"/>
          </a:xfrm>
          <a:prstGeom prst="roundRect">
            <a:avLst/>
          </a:prstGeom>
          <a:noFill/>
          <a:ln>
            <a:solidFill>
              <a:srgbClr val="1428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C2229103-F348-6C4C-6B59-3253412747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600" y="109728"/>
            <a:ext cx="1803400" cy="118872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1281</TotalTime>
  <Words>396</Words>
  <Application>Microsoft Office PowerPoint</Application>
  <PresentationFormat>Custom</PresentationFormat>
  <Paragraphs>27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Abigail Larson</cp:lastModifiedBy>
  <cp:revision>3</cp:revision>
  <dcterms:created xsi:type="dcterms:W3CDTF">2013-01-27T09:14:16Z</dcterms:created>
  <dcterms:modified xsi:type="dcterms:W3CDTF">2026-08-17T16:54:44Z</dcterms:modified>
  <cp:category/>
</cp:coreProperties>
</file>