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embeddedFontLst>
    <p:embeddedFont>
      <p:font typeface="Average"/>
      <p:regular r:id="rId15"/>
    </p:embeddedFont>
    <p:embeddedFont>
      <p:font typeface="Oswald"/>
      <p:regular r:id="rId16"/>
      <p:bold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Average-regular.fntdata"/><Relationship Id="rId14" Type="http://schemas.openxmlformats.org/officeDocument/2006/relationships/slide" Target="slides/slide9.xml"/><Relationship Id="rId17" Type="http://schemas.openxmlformats.org/officeDocument/2006/relationships/font" Target="fonts/Oswald-bold.fntdata"/><Relationship Id="rId16" Type="http://schemas.openxmlformats.org/officeDocument/2006/relationships/font" Target="fonts/Oswald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9f8a04f12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39f8a04f12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9f8a04f12_1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9f8a04f12_1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39f8a04f12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39f8a04f12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9fea366fc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39fea366fc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9fea366fc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9fea366fc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9fea366fc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9fea366fc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39fea366fc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39fea366fc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9f8a04f12_1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39f8a04f12_1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4350279" y="2855377"/>
            <a:ext cx="443589" cy="105632"/>
            <a:chOff x="4137525" y="2915950"/>
            <a:chExt cx="869100" cy="207000"/>
          </a:xfrm>
        </p:grpSpPr>
        <p:sp>
          <p:nvSpPr>
            <p:cNvPr id="11" name="Google Shape;11;p2"/>
            <p:cNvSpPr/>
            <p:nvPr/>
          </p:nvSpPr>
          <p:spPr>
            <a:xfrm>
              <a:off x="446857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47996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41375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1255275"/>
            <a:ext cx="8520600" cy="1890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671250" y="2141250"/>
            <a:ext cx="7852200" cy="8610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4" name="Google Shape;34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lt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490250" y="526350"/>
            <a:ext cx="62271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2" name="Google Shape;42;p9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3" name="Google Shape;43;p9"/>
          <p:cNvSpPr txBox="1"/>
          <p:nvPr>
            <p:ph idx="1" type="subTitle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Oswald"/>
              <a:buNone/>
              <a:defRPr sz="2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lat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  <a:defRPr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lvl="1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lvl="2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lvl="3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lvl="4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lvl="5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lvl="6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lvl="7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lvl="8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0C343D"/>
        </a:solidFill>
      </p:bgPr>
    </p:bg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FEC Plans/Reports</a:t>
            </a:r>
            <a:endParaRPr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Transition from LRT to P&amp;T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0C343D"/>
        </a:solidFill>
      </p:bgPr>
    </p:bg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Transition from LRT to P&amp;T</a:t>
            </a:r>
            <a:endParaRPr/>
          </a:p>
        </p:txBody>
      </p:sp>
      <p:sp>
        <p:nvSpPr>
          <p:cNvPr id="66" name="Google Shape;66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Faculty Engagement</a:t>
            </a:r>
            <a:endParaRPr sz="2400"/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Departmental Evaluation Criteria</a:t>
            </a:r>
            <a:endParaRPr sz="2400"/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Mentorship</a:t>
            </a:r>
            <a:endParaRPr sz="2400"/>
          </a:p>
          <a:p>
            <a:pPr indent="-381000" lvl="0" marL="45720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b="1" lang="en" sz="2400" u="sng"/>
              <a:t>Faculty Engagement and Contributions Plans/Reports</a:t>
            </a:r>
            <a:endParaRPr b="1" sz="2400" u="sng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0C343D"/>
        </a:solid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Templates</a:t>
            </a:r>
            <a:endParaRPr/>
          </a:p>
        </p:txBody>
      </p:sp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FEC Plan </a:t>
            </a:r>
            <a:endParaRPr sz="2400"/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FEC Report </a:t>
            </a:r>
            <a:endParaRPr sz="2400"/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Five-Year Plan </a:t>
            </a:r>
            <a:endParaRPr sz="2400"/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Five-Year Report </a:t>
            </a:r>
            <a:endParaRPr sz="2400"/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Evaluations</a:t>
            </a:r>
            <a:endParaRPr sz="2400"/>
          </a:p>
          <a:p>
            <a:pPr indent="-381000" lvl="1" marL="914400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 sz="2400"/>
              <a:t>Annual</a:t>
            </a:r>
            <a:endParaRPr sz="2400"/>
          </a:p>
          <a:p>
            <a:pPr indent="-381000" lvl="1" marL="914400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 sz="2400"/>
              <a:t>Midpoint Review </a:t>
            </a:r>
            <a:endParaRPr sz="2400"/>
          </a:p>
          <a:p>
            <a:pPr indent="-381000" lvl="1" marL="914400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 sz="2400"/>
              <a:t>Tenure/Rank Advancement</a:t>
            </a:r>
            <a:endParaRPr sz="2400"/>
          </a:p>
          <a:p>
            <a:pPr indent="-381000" lvl="1" marL="914400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 sz="2400"/>
              <a:t>Post-Tenure Review</a:t>
            </a:r>
            <a:endParaRPr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0C343D"/>
        </a:solidFill>
      </p:bgPr>
    </p:bg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FEC </a:t>
            </a:r>
            <a:r>
              <a:rPr b="1" i="1" lang="en" u="sng"/>
              <a:t>Plan</a:t>
            </a:r>
            <a:r>
              <a:rPr lang="en"/>
              <a:t> Template</a:t>
            </a:r>
            <a:endParaRPr/>
          </a:p>
        </p:txBody>
      </p:sp>
      <p:sp>
        <p:nvSpPr>
          <p:cNvPr id="78" name="Google Shape;78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How do you plan to be an engaged faculty member in the coming year?  </a:t>
            </a:r>
            <a:endParaRPr sz="2400"/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How will your contributions* align with SUU’s student-centered mission and your departmental evaluation criteria?</a:t>
            </a:r>
            <a:endParaRPr sz="2400"/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400"/>
              <a:t>*Some contributions, especially in Scholarship and Service/Leadership, support SUU’s student-centered mission even when they do not directly relate to students.  Faculty articulate how their contributions relate to SUU’s mission in the space above. </a:t>
            </a:r>
            <a:endParaRPr sz="1400"/>
          </a:p>
          <a:p>
            <a:pPr indent="0" lvl="0" marL="0" rtl="0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0C343D"/>
        </a:solidFill>
      </p:bgPr>
    </p:bg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FEC </a:t>
            </a:r>
            <a:r>
              <a:rPr b="1" i="1" lang="en" u="sng"/>
              <a:t>Report</a:t>
            </a:r>
            <a:r>
              <a:rPr lang="en"/>
              <a:t> Template</a:t>
            </a:r>
            <a:endParaRPr/>
          </a:p>
        </p:txBody>
      </p:sp>
      <p:sp>
        <p:nvSpPr>
          <p:cNvPr id="84" name="Google Shape;84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How were you an engaged faculty member in the previous year?  </a:t>
            </a:r>
            <a:endParaRPr sz="2400"/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How did your contributions* align with SUU’s student-centered mission and your departmental evaluation criteria?</a:t>
            </a:r>
            <a:endParaRPr sz="2400"/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400"/>
              <a:t>*Some contributions, especially in Scholarship and Service/Leadership, support SUU’s student-centered mission even when they do not directly relate to students.  Faculty articulate how their contributions relate to SUU’s mission in the space above. </a:t>
            </a:r>
            <a:endParaRPr sz="1400"/>
          </a:p>
          <a:p>
            <a:pPr indent="0" lvl="0" marL="0" rtl="0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0C343D"/>
        </a:solid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Five-Year</a:t>
            </a:r>
            <a:r>
              <a:rPr lang="en"/>
              <a:t> </a:t>
            </a:r>
            <a:r>
              <a:rPr b="1" i="1" lang="en" u="sng"/>
              <a:t>Plan</a:t>
            </a:r>
            <a:r>
              <a:rPr lang="en"/>
              <a:t> Template</a:t>
            </a:r>
            <a:endParaRPr/>
          </a:p>
        </p:txBody>
      </p:sp>
      <p:sp>
        <p:nvSpPr>
          <p:cNvPr id="90" name="Google Shape;90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How do you plan to be an engaged faculty member in the coming five years?  </a:t>
            </a:r>
            <a:endParaRPr sz="2400"/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How will your contributions* align with SUU’s student-centered mission and your departmental evaluation criteria?</a:t>
            </a:r>
            <a:endParaRPr sz="2400"/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400"/>
              <a:t>*Some contributions, especially in Scholarship and Service/Leadership, support SUU’s student-centered mission even when they do not directly relate to students.  Faculty articulate how their contributions relate to SUU’s mission in the space above. </a:t>
            </a:r>
            <a:endParaRPr sz="1400"/>
          </a:p>
          <a:p>
            <a:pPr indent="0" lvl="0" marL="0" rtl="0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0C343D"/>
        </a:solidFill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Five-Year</a:t>
            </a:r>
            <a:r>
              <a:rPr lang="en"/>
              <a:t> </a:t>
            </a:r>
            <a:r>
              <a:rPr b="1" i="1" lang="en" u="sng"/>
              <a:t>Report</a:t>
            </a:r>
            <a:r>
              <a:rPr lang="en"/>
              <a:t> Template</a:t>
            </a:r>
            <a:endParaRPr/>
          </a:p>
        </p:txBody>
      </p:sp>
      <p:sp>
        <p:nvSpPr>
          <p:cNvPr id="96" name="Google Shape;96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How were you an engaged faculty member in the previous five years?  </a:t>
            </a:r>
            <a:endParaRPr sz="2400"/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How did your contributions* align with SUU’s student-centered mission and your departmental evaluation criteria?</a:t>
            </a:r>
            <a:endParaRPr sz="2400"/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400"/>
              <a:t>*Some contributions, especially in Scholarship and Service/Leadership, support SUU’s student-centered mission even when they do not directly relate to students.  Faculty articulate how their contributions relate to SUU’s mission in the space above. </a:t>
            </a:r>
            <a:endParaRPr sz="1400"/>
          </a:p>
          <a:p>
            <a:pPr indent="0" lvl="0" marL="0" rtl="0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0C343D"/>
        </a:solidFill>
      </p:bgPr>
    </p:bg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Evaluations </a:t>
            </a:r>
            <a:endParaRPr/>
          </a:p>
        </p:txBody>
      </p:sp>
      <p:sp>
        <p:nvSpPr>
          <p:cNvPr id="102" name="Google Shape;102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Annual, Midpoint, and Post-Tenure Reviews</a:t>
            </a:r>
            <a:endParaRPr sz="2400"/>
          </a:p>
          <a:p>
            <a:pPr indent="-381000" lvl="1" marL="914400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 sz="2400"/>
              <a:t>Developmental Process</a:t>
            </a:r>
            <a:endParaRPr sz="2400"/>
          </a:p>
          <a:p>
            <a:pPr indent="-342900" lvl="2" marL="1371600" rtl="0">
              <a:spcBef>
                <a:spcPts val="0"/>
              </a:spcBef>
              <a:spcAft>
                <a:spcPts val="0"/>
              </a:spcAft>
              <a:buSzPts val="1800"/>
              <a:buChar char="■"/>
            </a:pPr>
            <a:r>
              <a:rPr lang="en" sz="1800"/>
              <a:t>Strengths</a:t>
            </a:r>
            <a:endParaRPr sz="1800"/>
          </a:p>
          <a:p>
            <a:pPr indent="-342900" lvl="2" marL="1371600" rtl="0">
              <a:spcBef>
                <a:spcPts val="0"/>
              </a:spcBef>
              <a:spcAft>
                <a:spcPts val="0"/>
              </a:spcAft>
              <a:buSzPts val="1800"/>
              <a:buChar char="■"/>
            </a:pPr>
            <a:r>
              <a:rPr lang="en" sz="1800"/>
              <a:t>Areas of Improvement (including </a:t>
            </a:r>
            <a:r>
              <a:rPr b="1" i="1" lang="en" sz="1800"/>
              <a:t>specific </a:t>
            </a:r>
            <a:r>
              <a:rPr lang="en" sz="1800"/>
              <a:t>strategies)</a:t>
            </a:r>
            <a:endParaRPr sz="1800"/>
          </a:p>
          <a:p>
            <a:pPr indent="0" lvl="0" marL="0" rtl="0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  <a:p>
            <a:pPr indent="-381000" lvl="0" marL="457200" rtl="0">
              <a:spcBef>
                <a:spcPts val="160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Tenure and Rank Advancement</a:t>
            </a:r>
            <a:endParaRPr sz="2400"/>
          </a:p>
          <a:p>
            <a:pPr indent="-381000" lvl="1" marL="914400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 sz="2400"/>
              <a:t>Evaluative Process</a:t>
            </a:r>
            <a:endParaRPr sz="2400"/>
          </a:p>
          <a:p>
            <a:pPr indent="-342900" lvl="2" marL="1371600" rtl="0">
              <a:spcBef>
                <a:spcPts val="0"/>
              </a:spcBef>
              <a:spcAft>
                <a:spcPts val="0"/>
              </a:spcAft>
              <a:buSzPts val="1800"/>
              <a:buChar char="■"/>
            </a:pPr>
            <a:r>
              <a:rPr lang="en" sz="1800"/>
              <a:t>Yes</a:t>
            </a:r>
            <a:endParaRPr sz="1800"/>
          </a:p>
          <a:p>
            <a:pPr indent="-342900" lvl="2" marL="1371600" rtl="0">
              <a:spcBef>
                <a:spcPts val="0"/>
              </a:spcBef>
              <a:spcAft>
                <a:spcPts val="0"/>
              </a:spcAft>
              <a:buSzPts val="1800"/>
              <a:buChar char="■"/>
            </a:pPr>
            <a:r>
              <a:rPr lang="en" sz="1800"/>
              <a:t>No</a:t>
            </a:r>
            <a:endParaRPr sz="18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0C343D"/>
        </a:solidFill>
      </p:bgPr>
    </p:bg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Ongoing Improvement</a:t>
            </a:r>
            <a:endParaRPr/>
          </a:p>
        </p:txBody>
      </p:sp>
      <p:sp>
        <p:nvSpPr>
          <p:cNvPr id="108" name="Google Shape;108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Please ask questions and provide feedback.</a:t>
            </a:r>
            <a:endParaRPr sz="2400"/>
          </a:p>
          <a:p>
            <a:pPr indent="0" lvl="0" marL="0" rtl="0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-381000" lvl="0" marL="457200" rtl="0">
              <a:spcBef>
                <a:spcPts val="160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Your questions and feedback will help improve this presentation for future departments.</a:t>
            </a:r>
            <a:endParaRPr sz="2400"/>
          </a:p>
          <a:p>
            <a:pPr indent="0" lvl="0" marL="0" rtl="0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late">
  <a:themeElements>
    <a:clrScheme name="Slate">
      <a:dk1>
        <a:srgbClr val="FFFFFF"/>
      </a:dk1>
      <a:lt1>
        <a:srgbClr val="37474F"/>
      </a:lt1>
      <a:dk2>
        <a:srgbClr val="9E9E9E"/>
      </a:dk2>
      <a:lt2>
        <a:srgbClr val="E0E0E0"/>
      </a:lt2>
      <a:accent1>
        <a:srgbClr val="616161"/>
      </a:accent1>
      <a:accent2>
        <a:srgbClr val="78909C"/>
      </a:accent2>
      <a:accent3>
        <a:srgbClr val="CACACA"/>
      </a:accent3>
      <a:accent4>
        <a:srgbClr val="64FFDA"/>
      </a:accent4>
      <a:accent5>
        <a:srgbClr val="FFD966"/>
      </a:accent5>
      <a:accent6>
        <a:srgbClr val="F5F5F5"/>
      </a:accent6>
      <a:hlink>
        <a:srgbClr val="FFD966"/>
      </a:hlink>
      <a:folHlink>
        <a:srgbClr val="FFD9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