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Average"/>
      <p:regular r:id="rId14"/>
    </p:embeddedFont>
    <p:embeddedFont>
      <p:font typeface="Oswald"/>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swald-regular.fntdata"/><Relationship Id="rId14" Type="http://schemas.openxmlformats.org/officeDocument/2006/relationships/font" Target="fonts/Average-regular.fntdata"/><Relationship Id="rId16"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39f8a04f12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39f8a04f12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39f8a04f12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9f8a04f12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39f8a04f12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9f8a04f12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39f8a04f12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9f8a04f12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39f8b81b5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9f8b81b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39f8b81b5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39f8b81b5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39f8b81b5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9f8b81b5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5B0F00"/>
        </a:solidFill>
      </p:bgPr>
    </p:bg>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Mentorship</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Transition from LRT to P&amp;T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5B0F00"/>
        </a:solidFill>
      </p:bgPr>
    </p:bg>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Transition from LRT to P&amp;T</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Faculty Engagement</a:t>
            </a:r>
            <a:endParaRPr sz="2400"/>
          </a:p>
          <a:p>
            <a:pPr indent="-381000" lvl="0" marL="457200" rtl="0">
              <a:spcBef>
                <a:spcPts val="0"/>
              </a:spcBef>
              <a:spcAft>
                <a:spcPts val="0"/>
              </a:spcAft>
              <a:buSzPts val="2400"/>
              <a:buChar char="●"/>
            </a:pPr>
            <a:r>
              <a:rPr lang="en" sz="2400"/>
              <a:t>Departmental Evaluation Criteria</a:t>
            </a:r>
            <a:endParaRPr sz="2400"/>
          </a:p>
          <a:p>
            <a:pPr indent="-381000" lvl="0" marL="457200" rtl="0">
              <a:spcBef>
                <a:spcPts val="0"/>
              </a:spcBef>
              <a:spcAft>
                <a:spcPts val="0"/>
              </a:spcAft>
              <a:buSzPts val="2400"/>
              <a:buChar char="●"/>
            </a:pPr>
            <a:r>
              <a:rPr b="1" lang="en" sz="2400" u="sng"/>
              <a:t>Mentorship</a:t>
            </a:r>
            <a:endParaRPr b="1" sz="2400" u="sng"/>
          </a:p>
          <a:p>
            <a:pPr indent="-381000" lvl="0" marL="457200">
              <a:spcBef>
                <a:spcPts val="0"/>
              </a:spcBef>
              <a:spcAft>
                <a:spcPts val="0"/>
              </a:spcAft>
              <a:buSzPts val="2400"/>
              <a:buChar char="●"/>
            </a:pPr>
            <a:r>
              <a:rPr lang="en" sz="2400"/>
              <a:t>Faculty Engagement and Contributions Plans/Reports</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5B0F00"/>
        </a:solidFill>
      </p:bgPr>
    </p:bg>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Department’s Responsibility</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Model a Learning Mindset.</a:t>
            </a:r>
            <a:endParaRPr sz="2400"/>
          </a:p>
          <a:p>
            <a:pPr indent="-381000" lvl="0" marL="457200" rtl="0">
              <a:spcBef>
                <a:spcPts val="0"/>
              </a:spcBef>
              <a:spcAft>
                <a:spcPts val="0"/>
              </a:spcAft>
              <a:buSzPts val="2400"/>
              <a:buChar char="●"/>
            </a:pPr>
            <a:r>
              <a:rPr lang="en" sz="2400"/>
              <a:t>Define how P&amp;T Mentorship Teams are created.</a:t>
            </a:r>
            <a:endParaRPr sz="2400"/>
          </a:p>
          <a:p>
            <a:pPr indent="-381000" lvl="0" marL="457200" rtl="0">
              <a:spcBef>
                <a:spcPts val="0"/>
              </a:spcBef>
              <a:spcAft>
                <a:spcPts val="0"/>
              </a:spcAft>
              <a:buSzPts val="2400"/>
              <a:buChar char="●"/>
            </a:pPr>
            <a:r>
              <a:rPr lang="en" sz="2400"/>
              <a:t>Guiding questions for this task are at the end of these slides.</a:t>
            </a:r>
            <a:endParaRPr sz="2400"/>
          </a:p>
          <a:p>
            <a:pPr indent="0" lvl="0" marL="0" rtl="0">
              <a:spcBef>
                <a:spcPts val="1600"/>
              </a:spcBef>
              <a:spcAft>
                <a:spcPts val="1600"/>
              </a:spcAft>
              <a:buNone/>
            </a:pPr>
            <a: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5B0F00"/>
        </a:solidFill>
      </p:bgPr>
    </p:bg>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Modeling a Learning Mindset</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We hire great people.</a:t>
            </a:r>
            <a:endParaRPr sz="2400"/>
          </a:p>
          <a:p>
            <a:pPr indent="-381000" lvl="0" marL="457200" rtl="0">
              <a:spcBef>
                <a:spcPts val="0"/>
              </a:spcBef>
              <a:spcAft>
                <a:spcPts val="0"/>
              </a:spcAft>
              <a:buSzPts val="2400"/>
              <a:buChar char="●"/>
            </a:pPr>
            <a:r>
              <a:rPr lang="en" sz="2400"/>
              <a:t>We should provide holistic support so they can succeed.</a:t>
            </a:r>
            <a:endParaRPr sz="2400"/>
          </a:p>
          <a:p>
            <a:pPr indent="-381000" lvl="0" marL="457200" rtl="0">
              <a:spcBef>
                <a:spcPts val="0"/>
              </a:spcBef>
              <a:spcAft>
                <a:spcPts val="0"/>
              </a:spcAft>
              <a:buSzPts val="2400"/>
              <a:buChar char="●"/>
            </a:pPr>
            <a:r>
              <a:rPr lang="en" sz="2400"/>
              <a:t>This includes:</a:t>
            </a:r>
            <a:endParaRPr sz="2400"/>
          </a:p>
          <a:p>
            <a:pPr indent="-381000" lvl="1" marL="914400" rtl="0">
              <a:spcBef>
                <a:spcPts val="0"/>
              </a:spcBef>
              <a:spcAft>
                <a:spcPts val="0"/>
              </a:spcAft>
              <a:buSzPts val="2400"/>
              <a:buChar char="○"/>
            </a:pPr>
            <a:r>
              <a:rPr lang="en" sz="2400"/>
              <a:t>Aligning goals with SUU’s student-centered mission;</a:t>
            </a:r>
            <a:endParaRPr sz="2400"/>
          </a:p>
          <a:p>
            <a:pPr indent="-381000" lvl="1" marL="914400" rtl="0">
              <a:spcBef>
                <a:spcPts val="0"/>
              </a:spcBef>
              <a:spcAft>
                <a:spcPts val="0"/>
              </a:spcAft>
              <a:buSzPts val="2400"/>
              <a:buChar char="○"/>
            </a:pPr>
            <a:r>
              <a:rPr lang="en" sz="2400"/>
              <a:t>Holding faculty accountable;</a:t>
            </a:r>
            <a:endParaRPr sz="2400"/>
          </a:p>
          <a:p>
            <a:pPr indent="-381000" lvl="1" marL="914400" rtl="0">
              <a:spcBef>
                <a:spcPts val="0"/>
              </a:spcBef>
              <a:spcAft>
                <a:spcPts val="0"/>
              </a:spcAft>
              <a:buSzPts val="2400"/>
              <a:buChar char="○"/>
            </a:pPr>
            <a:r>
              <a:rPr lang="en" sz="2400"/>
              <a:t>Providing guidance and tangible suggestions for improvement.</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5B0F00"/>
        </a:solidFill>
      </p:bgPr>
    </p:bg>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Guiding Questions - 1</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Who will determine the P&amp;T Mentorship Team for each incoming faculty member?  Will the decision be made randomly, by a committee, by the department chair, or by some other process?  </a:t>
            </a:r>
            <a:endParaRPr/>
          </a:p>
          <a:p>
            <a:pPr indent="-342900" lvl="0" marL="457200" rtl="0">
              <a:spcBef>
                <a:spcPts val="0"/>
              </a:spcBef>
              <a:spcAft>
                <a:spcPts val="0"/>
              </a:spcAft>
              <a:buSzPts val="1800"/>
              <a:buChar char="●"/>
            </a:pPr>
            <a:r>
              <a:rPr lang="en"/>
              <a:t>How much input will the incoming faculty member provide during the creation of the P&amp;T Mentorship Team?  What type of information will inform the process?  Potential information might include the faculty member’s specific interests and goals, the faculty member’s strengths and areas of improvement, the potential mentors’ interests and strengths, etc.</a:t>
            </a:r>
            <a:endParaRPr/>
          </a:p>
          <a:p>
            <a:pPr indent="-342900" lvl="0" marL="457200" rtl="0">
              <a:spcBef>
                <a:spcPts val="0"/>
              </a:spcBef>
              <a:spcAft>
                <a:spcPts val="0"/>
              </a:spcAft>
              <a:buSzPts val="1800"/>
              <a:buChar char="●"/>
            </a:pPr>
            <a:r>
              <a:rPr lang="en"/>
              <a:t>How many Associate and/or Full Professors will be on each P&amp;T Mentorship Team?  Note: The minimum is two for tenure-track faculty, and one for non-tenure-track faculty.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5B0F00"/>
        </a:solidFill>
      </p:bgPr>
    </p:bg>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Guiding Questions - 2</a:t>
            </a:r>
            <a:endParaRPr/>
          </a:p>
        </p:txBody>
      </p:sp>
      <p:sp>
        <p:nvSpPr>
          <p:cNvPr id="90" name="Google Shape;90;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Will a faculty member’s P&amp;T Mentorship Team rotate in membership, or will it remain consistent until the faculty member advances to the rank of Associate Professor?</a:t>
            </a:r>
            <a:endParaRPr/>
          </a:p>
          <a:p>
            <a:pPr indent="-342900" lvl="1" marL="914400" rtl="0">
              <a:spcBef>
                <a:spcPts val="0"/>
              </a:spcBef>
              <a:spcAft>
                <a:spcPts val="0"/>
              </a:spcAft>
              <a:buSzPts val="1800"/>
              <a:buChar char="○"/>
            </a:pPr>
            <a:r>
              <a:rPr lang="en" sz="1800"/>
              <a:t>If the membership rotates, what is the rotation process?</a:t>
            </a:r>
            <a:endParaRPr sz="1800"/>
          </a:p>
          <a:p>
            <a:pPr indent="-342900" lvl="1" marL="914400" rtl="0">
              <a:spcBef>
                <a:spcPts val="0"/>
              </a:spcBef>
              <a:spcAft>
                <a:spcPts val="0"/>
              </a:spcAft>
              <a:buSzPts val="1800"/>
              <a:buChar char="○"/>
            </a:pPr>
            <a:r>
              <a:rPr lang="en" sz="1800"/>
              <a:t>If the membership remains constant, how will a mentor be replaced if the mentor retires, goes on sabbatical, or leaves the university for another reason?</a:t>
            </a:r>
            <a:endParaRPr sz="1800"/>
          </a:p>
          <a:p>
            <a:pPr indent="-342900" lvl="0" marL="457200" rtl="0">
              <a:spcBef>
                <a:spcPts val="0"/>
              </a:spcBef>
              <a:spcAft>
                <a:spcPts val="0"/>
              </a:spcAft>
              <a:buSzPts val="1800"/>
              <a:buChar char="●"/>
            </a:pPr>
            <a:r>
              <a:rPr lang="en"/>
              <a:t>Will P&amp;T Mentorship Teams in this department be restricted to Associate and Full Professors from within the department, or will they include Associate and Full Professors from other departments?  If faculty from other departments are eligible, are faculty from other colleges/schools eligible?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5B0F00"/>
        </a:solidFill>
      </p:bgPr>
    </p:bg>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Guiding Questions - 3</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What will be the process for mentored faculty to request new mentors?  Note: This, too, must align with the revised Policy 6.1.</a:t>
            </a:r>
            <a:endParaRPr/>
          </a:p>
          <a:p>
            <a:pPr indent="-342900" lvl="0" marL="457200" rtl="0">
              <a:spcBef>
                <a:spcPts val="0"/>
              </a:spcBef>
              <a:spcAft>
                <a:spcPts val="0"/>
              </a:spcAft>
              <a:buSzPts val="1800"/>
              <a:buChar char="●"/>
            </a:pPr>
            <a:r>
              <a:rPr lang="en"/>
              <a:t>If a faculty member requests an ad hoc committee to evaluate the Mid-Point Review and/or Tenure Application, how will the ad hoc committee be selected?  Will it be restricted to faculty within the department and college/school?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5B0F00"/>
        </a:solidFill>
      </p:bgPr>
    </p:bg>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Ongoing Improvement</a:t>
            </a:r>
            <a:endParaRPr/>
          </a:p>
        </p:txBody>
      </p:sp>
      <p:sp>
        <p:nvSpPr>
          <p:cNvPr id="102" name="Google Shape;102;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Please ask questions and provide feedback.</a:t>
            </a:r>
            <a:endParaRPr sz="2400"/>
          </a:p>
          <a:p>
            <a:pPr indent="0" lvl="0" marL="0" rtl="0">
              <a:spcBef>
                <a:spcPts val="1600"/>
              </a:spcBef>
              <a:spcAft>
                <a:spcPts val="0"/>
              </a:spcAft>
              <a:buNone/>
            </a:pPr>
            <a:r>
              <a:t/>
            </a:r>
            <a:endParaRPr sz="2400"/>
          </a:p>
          <a:p>
            <a:pPr indent="-381000" lvl="0" marL="457200" rtl="0">
              <a:spcBef>
                <a:spcPts val="1600"/>
              </a:spcBef>
              <a:spcAft>
                <a:spcPts val="0"/>
              </a:spcAft>
              <a:buSzPts val="2400"/>
              <a:buChar char="●"/>
            </a:pPr>
            <a:r>
              <a:rPr lang="en" sz="2400"/>
              <a:t>Your questions and feedback will help improve this presentation for future departments.</a:t>
            </a:r>
            <a:endParaRPr sz="2400"/>
          </a:p>
          <a:p>
            <a:pPr indent="0" lvl="0" marL="0" rtl="0">
              <a:spcBef>
                <a:spcPts val="1600"/>
              </a:spcBef>
              <a:spcAft>
                <a:spcPts val="0"/>
              </a:spcAft>
              <a:buNone/>
            </a:pPr>
            <a:r>
              <a:t/>
            </a:r>
            <a:endParaRPr sz="2400"/>
          </a:p>
          <a:p>
            <a:pPr indent="0" lvl="0" marL="0" rt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