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notesMasterIdLst>
    <p:notesMasterId r:id="rId32"/>
  </p:notesMasterIdLst>
  <p:sldIdLst>
    <p:sldId id="256" r:id="rId2"/>
    <p:sldId id="257" r:id="rId3"/>
    <p:sldId id="258" r:id="rId4"/>
    <p:sldId id="286" r:id="rId5"/>
    <p:sldId id="259" r:id="rId6"/>
    <p:sldId id="260" r:id="rId7"/>
    <p:sldId id="262" r:id="rId8"/>
    <p:sldId id="285" r:id="rId9"/>
    <p:sldId id="281" r:id="rId10"/>
    <p:sldId id="282" r:id="rId11"/>
    <p:sldId id="283" r:id="rId12"/>
    <p:sldId id="264" r:id="rId13"/>
    <p:sldId id="265" r:id="rId14"/>
    <p:sldId id="266" r:id="rId15"/>
    <p:sldId id="267" r:id="rId16"/>
    <p:sldId id="268" r:id="rId17"/>
    <p:sldId id="261" r:id="rId18"/>
    <p:sldId id="269" r:id="rId19"/>
    <p:sldId id="270" r:id="rId20"/>
    <p:sldId id="271" r:id="rId21"/>
    <p:sldId id="272" r:id="rId22"/>
    <p:sldId id="273" r:id="rId23"/>
    <p:sldId id="274" r:id="rId24"/>
    <p:sldId id="287" r:id="rId25"/>
    <p:sldId id="276" r:id="rId26"/>
    <p:sldId id="277" r:id="rId27"/>
    <p:sldId id="278" r:id="rId28"/>
    <p:sldId id="279" r:id="rId29"/>
    <p:sldId id="288"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77599-71CF-4BA7-8BD4-17B17868DA9B}"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0DF0D-D7E5-4810-9C4B-CC359CA5E10E}" type="slidenum">
              <a:rPr lang="en-US" smtClean="0"/>
              <a:t>‹#›</a:t>
            </a:fld>
            <a:endParaRPr lang="en-US"/>
          </a:p>
        </p:txBody>
      </p:sp>
    </p:spTree>
    <p:extLst>
      <p:ext uri="{BB962C8B-B14F-4D97-AF65-F5344CB8AC3E}">
        <p14:creationId xmlns:p14="http://schemas.microsoft.com/office/powerpoint/2010/main" val="364394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e431c9265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e431c926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e431c926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e431c926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e431c9265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e431c9265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AAD347D-5ACD-4C99-B74B-A9C85AD731AF}" type="datetimeFigureOut">
              <a:rPr lang="en-US" smtClean="0"/>
              <a:t>8/9/2019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9146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76138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046588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267097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54206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8/9/2019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9404944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8/9/2019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165389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0860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7238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5" name="Google Shape;45;p4"/>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6" name="Google Shape;46;p4"/>
          <p:cNvSpPr txBox="1">
            <a:spLocks noGrp="1"/>
          </p:cNvSpPr>
          <p:nvPr>
            <p:ph type="body" idx="1"/>
          </p:nvPr>
        </p:nvSpPr>
        <p:spPr>
          <a:xfrm>
            <a:off x="1730000" y="2090067"/>
            <a:ext cx="9385200" cy="388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47" name="Google Shape;47;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3880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3840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131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7412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8/9/2019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036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210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1070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3556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2979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AD347D-5ACD-4C99-B74B-A9C85AD731AF}" type="datetimeFigureOut">
              <a:rPr lang="en-US" smtClean="0"/>
              <a:t>8/9/2019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95130391"/>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urestepress.wordpress.com/tag/en-positivo/"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reyfusdragon.blogspot.com/2012/02/children-with-disabilities-survey.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cjleadingcases.wordpress.com/2013/03/12/full-video-wednesday-seminars-27-february-2013-free-movement-of-workers-and-exit-taxes-on-the-in-the-ecj-case-law-professors-belen-alonso-olea-y-pedro-herrera-libre-circulacion-de-trabaj/"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7122-A048-4EF4-B278-2104AB995E38}"/>
              </a:ext>
            </a:extLst>
          </p:cNvPr>
          <p:cNvSpPr>
            <a:spLocks noGrp="1"/>
          </p:cNvSpPr>
          <p:nvPr>
            <p:ph type="ctrTitle"/>
          </p:nvPr>
        </p:nvSpPr>
        <p:spPr/>
        <p:txBody>
          <a:bodyPr/>
          <a:lstStyle/>
          <a:p>
            <a:r>
              <a:rPr lang="en-US" dirty="0"/>
              <a:t>Hourly Supervisor Training</a:t>
            </a:r>
          </a:p>
        </p:txBody>
      </p:sp>
    </p:spTree>
    <p:extLst>
      <p:ext uri="{BB962C8B-B14F-4D97-AF65-F5344CB8AC3E}">
        <p14:creationId xmlns:p14="http://schemas.microsoft.com/office/powerpoint/2010/main" val="79543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6430-9202-4375-B378-B802238993ED}"/>
              </a:ext>
            </a:extLst>
          </p:cNvPr>
          <p:cNvSpPr>
            <a:spLocks noGrp="1"/>
          </p:cNvSpPr>
          <p:nvPr>
            <p:ph type="title"/>
          </p:nvPr>
        </p:nvSpPr>
        <p:spPr/>
        <p:txBody>
          <a:bodyPr/>
          <a:lstStyle/>
          <a:p>
            <a:r>
              <a:rPr lang="en-US" dirty="0"/>
              <a:t>Reasonable Accommodation</a:t>
            </a:r>
          </a:p>
        </p:txBody>
      </p:sp>
      <p:sp>
        <p:nvSpPr>
          <p:cNvPr id="3" name="Content Placeholder 2">
            <a:extLst>
              <a:ext uri="{FF2B5EF4-FFF2-40B4-BE49-F238E27FC236}">
                <a16:creationId xmlns:a16="http://schemas.microsoft.com/office/drawing/2014/main" id="{757E102C-8EA3-4E73-9C55-CC04037AACB7}"/>
              </a:ext>
            </a:extLst>
          </p:cNvPr>
          <p:cNvSpPr>
            <a:spLocks noGrp="1"/>
          </p:cNvSpPr>
          <p:nvPr>
            <p:ph idx="1"/>
          </p:nvPr>
        </p:nvSpPr>
        <p:spPr>
          <a:xfrm>
            <a:off x="1141413" y="1658143"/>
            <a:ext cx="9905999" cy="3541714"/>
          </a:xfrm>
        </p:spPr>
        <p:txBody>
          <a:bodyPr>
            <a:normAutofit lnSpcReduction="10000"/>
          </a:bodyPr>
          <a:lstStyle/>
          <a:p>
            <a:r>
              <a:rPr lang="en-US" dirty="0"/>
              <a:t>Any request to alter work or work environment is a request for accommodation</a:t>
            </a:r>
          </a:p>
          <a:p>
            <a:r>
              <a:rPr lang="en-US" dirty="0"/>
              <a:t>Does not cause </a:t>
            </a:r>
            <a:r>
              <a:rPr lang="en-US" i="1" dirty="0"/>
              <a:t>undue hardship</a:t>
            </a:r>
          </a:p>
          <a:p>
            <a:r>
              <a:rPr lang="en-US" dirty="0"/>
              <a:t>Document everything!</a:t>
            </a:r>
          </a:p>
          <a:p>
            <a:r>
              <a:rPr lang="en-US" dirty="0"/>
              <a:t>Does not have to be exactly what the employee requests</a:t>
            </a:r>
          </a:p>
          <a:p>
            <a:r>
              <a:rPr lang="en-US" dirty="0"/>
              <a:t>Any interaction with a doctor goes through HR. Once the doctor is involved, there must be an </a:t>
            </a:r>
            <a:r>
              <a:rPr lang="en-US" i="1" dirty="0"/>
              <a:t>interactive process.</a:t>
            </a:r>
            <a:endParaRPr lang="en-US" dirty="0"/>
          </a:p>
        </p:txBody>
      </p:sp>
    </p:spTree>
    <p:extLst>
      <p:ext uri="{BB962C8B-B14F-4D97-AF65-F5344CB8AC3E}">
        <p14:creationId xmlns:p14="http://schemas.microsoft.com/office/powerpoint/2010/main" val="279105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16C1-DD26-4975-9235-648203CDF584}"/>
              </a:ext>
            </a:extLst>
          </p:cNvPr>
          <p:cNvSpPr>
            <a:spLocks noGrp="1"/>
          </p:cNvSpPr>
          <p:nvPr>
            <p:ph type="title"/>
          </p:nvPr>
        </p:nvSpPr>
        <p:spPr/>
        <p:txBody>
          <a:bodyPr/>
          <a:lstStyle/>
          <a:p>
            <a:r>
              <a:rPr lang="en-US" dirty="0"/>
              <a:t>Benefits of providing Reasonable Accommodations</a:t>
            </a:r>
          </a:p>
        </p:txBody>
      </p:sp>
      <p:sp>
        <p:nvSpPr>
          <p:cNvPr id="3" name="Content Placeholder 2">
            <a:extLst>
              <a:ext uri="{FF2B5EF4-FFF2-40B4-BE49-F238E27FC236}">
                <a16:creationId xmlns:a16="http://schemas.microsoft.com/office/drawing/2014/main" id="{0F211AB4-6367-4505-9B72-22637DD932AC}"/>
              </a:ext>
            </a:extLst>
          </p:cNvPr>
          <p:cNvSpPr>
            <a:spLocks noGrp="1"/>
          </p:cNvSpPr>
          <p:nvPr>
            <p:ph idx="1"/>
          </p:nvPr>
        </p:nvSpPr>
        <p:spPr/>
        <p:txBody>
          <a:bodyPr/>
          <a:lstStyle/>
          <a:p>
            <a:r>
              <a:rPr lang="en-US" dirty="0"/>
              <a:t>Loyal Employees</a:t>
            </a:r>
          </a:p>
          <a:p>
            <a:r>
              <a:rPr lang="en-US" dirty="0"/>
              <a:t>Capable Employees</a:t>
            </a:r>
          </a:p>
          <a:p>
            <a:r>
              <a:rPr lang="en-US" dirty="0"/>
              <a:t>Happy Employees</a:t>
            </a:r>
          </a:p>
        </p:txBody>
      </p:sp>
    </p:spTree>
    <p:extLst>
      <p:ext uri="{BB962C8B-B14F-4D97-AF65-F5344CB8AC3E}">
        <p14:creationId xmlns:p14="http://schemas.microsoft.com/office/powerpoint/2010/main" val="368646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T-Bird Campus Jobs</a:t>
            </a:r>
          </a:p>
        </p:txBody>
      </p:sp>
    </p:spTree>
    <p:extLst>
      <p:ext uri="{BB962C8B-B14F-4D97-AF65-F5344CB8AC3E}">
        <p14:creationId xmlns:p14="http://schemas.microsoft.com/office/powerpoint/2010/main" val="193511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3521"/>
            <a:ext cx="12192000" cy="6670955"/>
          </a:xfrm>
          <a:prstGeom prst="rect">
            <a:avLst/>
          </a:prstGeom>
        </p:spPr>
      </p:pic>
    </p:spTree>
    <p:extLst>
      <p:ext uri="{BB962C8B-B14F-4D97-AF65-F5344CB8AC3E}">
        <p14:creationId xmlns:p14="http://schemas.microsoft.com/office/powerpoint/2010/main" val="165069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267835" cy="6548718"/>
          </a:xfrm>
          <a:prstGeom prst="rect">
            <a:avLst/>
          </a:prstGeom>
        </p:spPr>
      </p:pic>
    </p:spTree>
    <p:extLst>
      <p:ext uri="{BB962C8B-B14F-4D97-AF65-F5344CB8AC3E}">
        <p14:creationId xmlns:p14="http://schemas.microsoft.com/office/powerpoint/2010/main" val="112113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7290" cy="6575612"/>
          </a:xfrm>
          <a:prstGeom prst="rect">
            <a:avLst/>
          </a:prstGeom>
        </p:spPr>
      </p:pic>
    </p:spTree>
    <p:extLst>
      <p:ext uri="{BB962C8B-B14F-4D97-AF65-F5344CB8AC3E}">
        <p14:creationId xmlns:p14="http://schemas.microsoft.com/office/powerpoint/2010/main" val="406340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3121"/>
            <a:ext cx="12341414" cy="6775967"/>
          </a:xfrm>
          <a:prstGeom prst="rect">
            <a:avLst/>
          </a:prstGeom>
        </p:spPr>
      </p:pic>
    </p:spTree>
    <p:extLst>
      <p:ext uri="{BB962C8B-B14F-4D97-AF65-F5344CB8AC3E}">
        <p14:creationId xmlns:p14="http://schemas.microsoft.com/office/powerpoint/2010/main" val="223156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6670955"/>
          </a:xfrm>
          <a:prstGeom prst="rect">
            <a:avLst/>
          </a:prstGeom>
        </p:spPr>
      </p:pic>
    </p:spTree>
    <p:extLst>
      <p:ext uri="{BB962C8B-B14F-4D97-AF65-F5344CB8AC3E}">
        <p14:creationId xmlns:p14="http://schemas.microsoft.com/office/powerpoint/2010/main" val="388636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454588"/>
          </a:xfrm>
          <a:prstGeom prst="rect">
            <a:avLst/>
          </a:prstGeom>
        </p:spPr>
      </p:pic>
    </p:spTree>
    <p:extLst>
      <p:ext uri="{BB962C8B-B14F-4D97-AF65-F5344CB8AC3E}">
        <p14:creationId xmlns:p14="http://schemas.microsoft.com/office/powerpoint/2010/main" val="18389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518058"/>
          </a:xfrm>
          <a:prstGeom prst="rect">
            <a:avLst/>
          </a:prstGeom>
        </p:spPr>
      </p:pic>
    </p:spTree>
    <p:extLst>
      <p:ext uri="{BB962C8B-B14F-4D97-AF65-F5344CB8AC3E}">
        <p14:creationId xmlns:p14="http://schemas.microsoft.com/office/powerpoint/2010/main" val="68874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7FC4-E0F2-47D7-978A-B70D9277D5E6}"/>
              </a:ext>
            </a:extLst>
          </p:cNvPr>
          <p:cNvSpPr>
            <a:spLocks noGrp="1"/>
          </p:cNvSpPr>
          <p:nvPr>
            <p:ph type="title"/>
          </p:nvPr>
        </p:nvSpPr>
        <p:spPr/>
        <p:txBody>
          <a:bodyPr/>
          <a:lstStyle/>
          <a:p>
            <a:r>
              <a:rPr lang="en-US" dirty="0"/>
              <a:t>Policy: Hours</a:t>
            </a:r>
          </a:p>
        </p:txBody>
      </p:sp>
      <p:sp>
        <p:nvSpPr>
          <p:cNvPr id="3" name="Content Placeholder 2">
            <a:extLst>
              <a:ext uri="{FF2B5EF4-FFF2-40B4-BE49-F238E27FC236}">
                <a16:creationId xmlns:a16="http://schemas.microsoft.com/office/drawing/2014/main" id="{6E9B9BEF-1AA6-4C22-85C6-6AC1BF047803}"/>
              </a:ext>
            </a:extLst>
          </p:cNvPr>
          <p:cNvSpPr>
            <a:spLocks noGrp="1"/>
          </p:cNvSpPr>
          <p:nvPr>
            <p:ph idx="1"/>
          </p:nvPr>
        </p:nvSpPr>
        <p:spPr/>
        <p:txBody>
          <a:bodyPr>
            <a:normAutofit fontScale="92500" lnSpcReduction="10000"/>
          </a:bodyPr>
          <a:lstStyle/>
          <a:p>
            <a:r>
              <a:rPr lang="en-US" dirty="0"/>
              <a:t>Southern Utah University does not allow hourly employees to work over 1,500 hours over the course of 12 months.</a:t>
            </a:r>
          </a:p>
          <a:p>
            <a:r>
              <a:rPr lang="en-US" dirty="0"/>
              <a:t>The hours are counted in a “Rolling” 12 month fashion:</a:t>
            </a:r>
          </a:p>
          <a:p>
            <a:pPr lvl="1"/>
            <a:r>
              <a:rPr lang="en-US" dirty="0"/>
              <a:t>Each month, the most recent month is added and the oldest month is removed.</a:t>
            </a:r>
          </a:p>
          <a:p>
            <a:pPr lvl="1"/>
            <a:r>
              <a:rPr lang="en-US" dirty="0"/>
              <a:t>For example in August 2019 we look at hours from August 2018 through July 2019.</a:t>
            </a:r>
          </a:p>
          <a:p>
            <a:pPr lvl="1"/>
            <a:r>
              <a:rPr lang="en-US" dirty="0"/>
              <a:t>In September 2019 we will look at hours from September 2018 through August 2019.</a:t>
            </a:r>
          </a:p>
          <a:p>
            <a:pPr marL="400050"/>
            <a:r>
              <a:rPr lang="en-US" dirty="0"/>
              <a:t>If an hourly employee reaches 1500 hours they must be offered benefits or terminated.</a:t>
            </a:r>
          </a:p>
        </p:txBody>
      </p:sp>
      <p:pic>
        <p:nvPicPr>
          <p:cNvPr id="5" name="Picture 4">
            <a:extLst>
              <a:ext uri="{FF2B5EF4-FFF2-40B4-BE49-F238E27FC236}">
                <a16:creationId xmlns:a16="http://schemas.microsoft.com/office/drawing/2014/main" id="{0B8A3314-FED9-4BC1-8528-79434E910479}"/>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096000" y="341951"/>
            <a:ext cx="3885014" cy="1907536"/>
          </a:xfrm>
          <a:prstGeom prst="rect">
            <a:avLst/>
          </a:prstGeom>
        </p:spPr>
      </p:pic>
    </p:spTree>
    <p:extLst>
      <p:ext uri="{BB962C8B-B14F-4D97-AF65-F5344CB8AC3E}">
        <p14:creationId xmlns:p14="http://schemas.microsoft.com/office/powerpoint/2010/main" val="384305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6777425"/>
          </a:xfrm>
          <a:prstGeom prst="rect">
            <a:avLst/>
          </a:prstGeom>
        </p:spPr>
      </p:pic>
    </p:spTree>
    <p:extLst>
      <p:ext uri="{BB962C8B-B14F-4D97-AF65-F5344CB8AC3E}">
        <p14:creationId xmlns:p14="http://schemas.microsoft.com/office/powerpoint/2010/main" val="36082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518058"/>
          </a:xfrm>
          <a:prstGeom prst="rect">
            <a:avLst/>
          </a:prstGeom>
        </p:spPr>
      </p:pic>
    </p:spTree>
    <p:extLst>
      <p:ext uri="{BB962C8B-B14F-4D97-AF65-F5344CB8AC3E}">
        <p14:creationId xmlns:p14="http://schemas.microsoft.com/office/powerpoint/2010/main" val="2817408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557652"/>
          </a:xfrm>
          <a:prstGeom prst="rect">
            <a:avLst/>
          </a:prstGeom>
        </p:spPr>
      </p:pic>
    </p:spTree>
    <p:extLst>
      <p:ext uri="{BB962C8B-B14F-4D97-AF65-F5344CB8AC3E}">
        <p14:creationId xmlns:p14="http://schemas.microsoft.com/office/powerpoint/2010/main" val="3927529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7969" cy="6279776"/>
          </a:xfrm>
          <a:prstGeom prst="rect">
            <a:avLst/>
          </a:prstGeom>
        </p:spPr>
      </p:pic>
    </p:spTree>
    <p:extLst>
      <p:ext uri="{BB962C8B-B14F-4D97-AF65-F5344CB8AC3E}">
        <p14:creationId xmlns:p14="http://schemas.microsoft.com/office/powerpoint/2010/main" val="246547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457162"/>
          </a:xfrm>
          <a:prstGeom prst="rect">
            <a:avLst/>
          </a:prstGeom>
        </p:spPr>
      </p:pic>
    </p:spTree>
    <p:extLst>
      <p:ext uri="{BB962C8B-B14F-4D97-AF65-F5344CB8AC3E}">
        <p14:creationId xmlns:p14="http://schemas.microsoft.com/office/powerpoint/2010/main" val="193369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prstGeom prst="rect">
            <a:avLst/>
          </a:prstGeom>
        </p:spPr>
        <p:txBody>
          <a:bodyPr spcFirstLastPara="1" vert="horz" wrap="square" lIns="121900" tIns="121900" rIns="121900" bIns="121900" rtlCol="0" anchor="ctr" anchorCtr="0">
            <a:noAutofit/>
          </a:bodyPr>
          <a:lstStyle/>
          <a:p>
            <a:pPr>
              <a:spcBef>
                <a:spcPts val="0"/>
              </a:spcBef>
            </a:pPr>
            <a:r>
              <a:rPr lang="en" sz="4800" dirty="0"/>
              <a:t/>
            </a:r>
            <a:br>
              <a:rPr lang="en" sz="4800" dirty="0"/>
            </a:br>
            <a:r>
              <a:rPr lang="en" sz="4800" dirty="0"/>
              <a:t/>
            </a:r>
            <a:br>
              <a:rPr lang="en" sz="4800" dirty="0"/>
            </a:br>
            <a:r>
              <a:rPr lang="en" sz="4800" dirty="0"/>
              <a:t/>
            </a:r>
            <a:br>
              <a:rPr lang="en" sz="4800" dirty="0"/>
            </a:br>
            <a:r>
              <a:rPr lang="en" sz="4800" dirty="0"/>
              <a:t>Onboarding Process</a:t>
            </a:r>
            <a:endParaRPr sz="4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Starting Employees</a:t>
            </a:r>
            <a:endParaRPr dirty="0"/>
          </a:p>
        </p:txBody>
      </p:sp>
      <p:sp>
        <p:nvSpPr>
          <p:cNvPr id="141" name="Google Shape;141;p14"/>
          <p:cNvSpPr txBox="1">
            <a:spLocks noGrp="1"/>
          </p:cNvSpPr>
          <p:nvPr>
            <p:ph type="body" idx="1"/>
          </p:nvPr>
        </p:nvSpPr>
        <p:spPr>
          <a:xfrm>
            <a:off x="1730000" y="1743800"/>
            <a:ext cx="9385200" cy="4227867"/>
          </a:xfrm>
          <a:prstGeom prst="rect">
            <a:avLst/>
          </a:prstGeom>
        </p:spPr>
        <p:txBody>
          <a:bodyPr spcFirstLastPara="1" vert="horz" wrap="square" lIns="121900" tIns="121900" rIns="121900" bIns="121900" rtlCol="0" anchor="t" anchorCtr="0">
            <a:noAutofit/>
          </a:bodyPr>
          <a:lstStyle/>
          <a:p>
            <a:r>
              <a:rPr lang="en" sz="1867" dirty="0"/>
              <a:t>If employee has worked </a:t>
            </a:r>
            <a:r>
              <a:rPr lang="en-US" sz="1867" dirty="0"/>
              <a:t>on Campus </a:t>
            </a:r>
            <a:r>
              <a:rPr lang="en" sz="1867" dirty="0"/>
              <a:t>within the last year:</a:t>
            </a:r>
            <a:endParaRPr sz="1867" dirty="0"/>
          </a:p>
          <a:p>
            <a:pPr lvl="1">
              <a:spcBef>
                <a:spcPts val="0"/>
              </a:spcBef>
            </a:pPr>
            <a:r>
              <a:rPr lang="en" sz="1600" dirty="0"/>
              <a:t>They do </a:t>
            </a:r>
            <a:r>
              <a:rPr lang="en" sz="1600" b="1" u="sng" dirty="0"/>
              <a:t>not</a:t>
            </a:r>
            <a:r>
              <a:rPr lang="en" sz="1600" dirty="0"/>
              <a:t> need to come to the HR office.</a:t>
            </a:r>
            <a:endParaRPr sz="1600" dirty="0"/>
          </a:p>
          <a:p>
            <a:pPr lvl="1">
              <a:spcBef>
                <a:spcPts val="0"/>
              </a:spcBef>
            </a:pPr>
            <a:r>
              <a:rPr lang="en" sz="1600" dirty="0"/>
              <a:t>Submit an EPAF for their new position</a:t>
            </a:r>
            <a:endParaRPr sz="1600" dirty="0"/>
          </a:p>
          <a:p>
            <a:r>
              <a:rPr lang="en" sz="1867" dirty="0"/>
              <a:t>If the employee is new or hasn’t worked within the last year:</a:t>
            </a:r>
            <a:endParaRPr sz="1867" dirty="0"/>
          </a:p>
          <a:p>
            <a:pPr lvl="1">
              <a:spcBef>
                <a:spcPts val="0"/>
              </a:spcBef>
            </a:pPr>
            <a:r>
              <a:rPr lang="en" sz="1600" dirty="0"/>
              <a:t>They need to come to the HR office with the appropriate forms of ID.</a:t>
            </a:r>
            <a:endParaRPr sz="1600" dirty="0"/>
          </a:p>
          <a:p>
            <a:pPr lvl="1">
              <a:spcBef>
                <a:spcPts val="0"/>
              </a:spcBef>
            </a:pPr>
            <a:r>
              <a:rPr lang="en" sz="1600" dirty="0"/>
              <a:t>If the employee already has a T-number:</a:t>
            </a:r>
            <a:endParaRPr sz="1600" dirty="0"/>
          </a:p>
          <a:p>
            <a:pPr lvl="2">
              <a:spcBef>
                <a:spcPts val="0"/>
              </a:spcBef>
            </a:pPr>
            <a:r>
              <a:rPr lang="en" dirty="0"/>
              <a:t>You can submit an EPAF immediately. </a:t>
            </a:r>
            <a:endParaRPr dirty="0"/>
          </a:p>
          <a:p>
            <a:pPr lvl="1">
              <a:spcBef>
                <a:spcPts val="0"/>
              </a:spcBef>
            </a:pPr>
            <a:r>
              <a:rPr lang="en" sz="1600" dirty="0"/>
              <a:t>If they do not have a T-number:</a:t>
            </a:r>
            <a:endParaRPr sz="1600" dirty="0"/>
          </a:p>
          <a:p>
            <a:pPr lvl="2">
              <a:spcBef>
                <a:spcPts val="0"/>
              </a:spcBef>
            </a:pPr>
            <a:r>
              <a:rPr lang="en" dirty="0"/>
              <a:t>We will need to create one for them. </a:t>
            </a:r>
            <a:r>
              <a:rPr lang="en" b="1" u="sng" dirty="0"/>
              <a:t>Wait to submit an EPAF until we send you their T-number</a:t>
            </a:r>
            <a:r>
              <a:rPr lang="en" dirty="0"/>
              <a:t>. </a:t>
            </a:r>
            <a:endParaRPr dirty="0"/>
          </a:p>
          <a:p>
            <a:pPr lvl="1">
              <a:spcBef>
                <a:spcPts val="0"/>
              </a:spcBef>
            </a:pPr>
            <a:r>
              <a:rPr lang="en" sz="1600" dirty="0"/>
              <a:t>Unless we have an EPAF for the employee in our queue, we will send you an email requesting an EPAF for the employee after they have completed their paperwork.</a:t>
            </a:r>
            <a:endParaRPr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International Students</a:t>
            </a:r>
            <a:endParaRPr dirty="0"/>
          </a:p>
        </p:txBody>
      </p:sp>
      <p:sp>
        <p:nvSpPr>
          <p:cNvPr id="147" name="Google Shape;147;p15"/>
          <p:cNvSpPr txBox="1">
            <a:spLocks noGrp="1"/>
          </p:cNvSpPr>
          <p:nvPr>
            <p:ph type="body" idx="1"/>
          </p:nvPr>
        </p:nvSpPr>
        <p:spPr>
          <a:xfrm>
            <a:off x="1730000" y="1472339"/>
            <a:ext cx="9385200" cy="4499328"/>
          </a:xfrm>
          <a:prstGeom prst="rect">
            <a:avLst/>
          </a:prstGeom>
        </p:spPr>
        <p:txBody>
          <a:bodyPr spcFirstLastPara="1" vert="horz" wrap="square" lIns="121900" tIns="121900" rIns="121900" bIns="121900" rtlCol="0" anchor="t" anchorCtr="0">
            <a:noAutofit/>
          </a:bodyPr>
          <a:lstStyle/>
          <a:p>
            <a:r>
              <a:rPr lang="en" sz="2133" dirty="0"/>
              <a:t>Social Security Number</a:t>
            </a:r>
            <a:endParaRPr sz="2133" dirty="0"/>
          </a:p>
          <a:p>
            <a:pPr lvl="1">
              <a:spcBef>
                <a:spcPts val="0"/>
              </a:spcBef>
            </a:pPr>
            <a:r>
              <a:rPr lang="en" sz="1867" dirty="0"/>
              <a:t>Visit International Affairs</a:t>
            </a:r>
            <a:endParaRPr sz="1867" dirty="0"/>
          </a:p>
          <a:p>
            <a:pPr lvl="1">
              <a:spcBef>
                <a:spcPts val="0"/>
              </a:spcBef>
            </a:pPr>
            <a:r>
              <a:rPr lang="en" sz="1867" dirty="0"/>
              <a:t>Go to Social Security Office</a:t>
            </a:r>
            <a:endParaRPr sz="1867" dirty="0"/>
          </a:p>
          <a:p>
            <a:pPr lvl="1">
              <a:spcBef>
                <a:spcPts val="0"/>
              </a:spcBef>
            </a:pPr>
            <a:r>
              <a:rPr lang="en" sz="1867" dirty="0"/>
              <a:t>Come to HR with:</a:t>
            </a:r>
            <a:endParaRPr sz="1867" dirty="0"/>
          </a:p>
          <a:p>
            <a:pPr lvl="2">
              <a:spcBef>
                <a:spcPts val="0"/>
              </a:spcBef>
            </a:pPr>
            <a:r>
              <a:rPr lang="en" sz="1867" dirty="0"/>
              <a:t>Passport</a:t>
            </a:r>
            <a:endParaRPr sz="1867" dirty="0"/>
          </a:p>
          <a:p>
            <a:pPr lvl="2">
              <a:spcBef>
                <a:spcPts val="0"/>
              </a:spcBef>
            </a:pPr>
            <a:r>
              <a:rPr lang="en" sz="1867" dirty="0"/>
              <a:t>Copy of I-94 </a:t>
            </a:r>
            <a:endParaRPr sz="1867" dirty="0"/>
          </a:p>
          <a:p>
            <a:pPr lvl="2">
              <a:spcBef>
                <a:spcPts val="0"/>
              </a:spcBef>
            </a:pPr>
            <a:r>
              <a:rPr lang="en" sz="1867" dirty="0"/>
              <a:t>Receipt from the Social Security office</a:t>
            </a:r>
            <a:endParaRPr sz="1867" dirty="0"/>
          </a:p>
          <a:p>
            <a:pPr lvl="1">
              <a:spcBef>
                <a:spcPts val="0"/>
              </a:spcBef>
            </a:pPr>
            <a:r>
              <a:rPr lang="en" sz="1867" dirty="0"/>
              <a:t>They can start their paperwork once they have the receipt, but </a:t>
            </a:r>
            <a:r>
              <a:rPr lang="en" sz="1867" b="1" u="sng" dirty="0"/>
              <a:t>cannot start their position until they receive their social security number</a:t>
            </a:r>
            <a:r>
              <a:rPr lang="en" sz="1867" u="sng" dirty="0"/>
              <a:t>.</a:t>
            </a:r>
            <a:r>
              <a:rPr lang="en" sz="1867" dirty="0"/>
              <a:t> This can take up to two weeks. </a:t>
            </a:r>
            <a:endParaRPr sz="1867"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Automated Emails</a:t>
            </a:r>
            <a:endParaRPr dirty="0"/>
          </a:p>
        </p:txBody>
      </p:sp>
      <p:sp>
        <p:nvSpPr>
          <p:cNvPr id="153" name="Google Shape;153;p16"/>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r>
              <a:rPr lang="en" sz="2133" dirty="0"/>
              <a:t>Paperwork Notification Email</a:t>
            </a:r>
            <a:endParaRPr sz="2133" dirty="0"/>
          </a:p>
          <a:p>
            <a:pPr lvl="1">
              <a:spcBef>
                <a:spcPts val="0"/>
              </a:spcBef>
            </a:pPr>
            <a:r>
              <a:rPr lang="en" sz="1867" dirty="0"/>
              <a:t>Sent to all employees except those that have worked within the last year.</a:t>
            </a:r>
            <a:endParaRPr sz="1867" dirty="0"/>
          </a:p>
          <a:p>
            <a:pPr lvl="1">
              <a:spcBef>
                <a:spcPts val="0"/>
              </a:spcBef>
            </a:pPr>
            <a:r>
              <a:rPr lang="en" sz="1867" dirty="0"/>
              <a:t>Sent once the EPAF has been created</a:t>
            </a:r>
            <a:endParaRPr sz="1867" dirty="0"/>
          </a:p>
          <a:p>
            <a:r>
              <a:rPr lang="en" sz="2133" dirty="0"/>
              <a:t>Submitting Time and Direct Deposit</a:t>
            </a:r>
            <a:endParaRPr sz="2133" dirty="0"/>
          </a:p>
          <a:p>
            <a:pPr lvl="1">
              <a:spcBef>
                <a:spcPts val="0"/>
              </a:spcBef>
            </a:pPr>
            <a:r>
              <a:rPr lang="en" sz="1867" dirty="0"/>
              <a:t>Sent to all employees once the job has been applied.</a:t>
            </a:r>
            <a:endParaRPr sz="1867" dirty="0"/>
          </a:p>
          <a:p>
            <a:pPr marL="0" indent="0">
              <a:spcBef>
                <a:spcPts val="2133"/>
              </a:spcBef>
              <a:spcAft>
                <a:spcPts val="2133"/>
              </a:spcAft>
              <a:buNone/>
            </a:pPr>
            <a:r>
              <a:rPr lang="en" sz="1867" dirty="0"/>
              <a:t>**</a:t>
            </a:r>
            <a:r>
              <a:rPr lang="en" sz="1867" i="1" dirty="0"/>
              <a:t>If you have to submit a second hourly hire, they will be emailed again</a:t>
            </a:r>
            <a:r>
              <a:rPr lang="en" sz="2133" i="1" dirty="0"/>
              <a:t>. </a:t>
            </a:r>
            <a:endParaRPr sz="2133"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BB4E-86D5-4B6D-86D2-7B9C0C39E1DE}"/>
              </a:ext>
            </a:extLst>
          </p:cNvPr>
          <p:cNvSpPr>
            <a:spLocks noGrp="1"/>
          </p:cNvSpPr>
          <p:nvPr>
            <p:ph type="title"/>
          </p:nvPr>
        </p:nvSpPr>
        <p:spPr>
          <a:xfrm>
            <a:off x="1403400" y="401014"/>
            <a:ext cx="9385200" cy="1218800"/>
          </a:xfrm>
        </p:spPr>
        <p:txBody>
          <a:bodyPr/>
          <a:lstStyle/>
          <a:p>
            <a:r>
              <a:rPr lang="en-US" dirty="0"/>
              <a:t>Paperwork notification email sent to employee when the epaf is submitted (if they haven’t worked in the last year):</a:t>
            </a:r>
          </a:p>
        </p:txBody>
      </p:sp>
      <p:pic>
        <p:nvPicPr>
          <p:cNvPr id="4" name="Picture 3">
            <a:extLst>
              <a:ext uri="{FF2B5EF4-FFF2-40B4-BE49-F238E27FC236}">
                <a16:creationId xmlns:a16="http://schemas.microsoft.com/office/drawing/2014/main" id="{6A79C4A9-BE86-4D54-9C8B-6B6C394DDE5B}"/>
              </a:ext>
            </a:extLst>
          </p:cNvPr>
          <p:cNvPicPr>
            <a:picLocks noChangeAspect="1"/>
          </p:cNvPicPr>
          <p:nvPr/>
        </p:nvPicPr>
        <p:blipFill>
          <a:blip r:embed="rId2"/>
          <a:stretch>
            <a:fillRect/>
          </a:stretch>
        </p:blipFill>
        <p:spPr>
          <a:xfrm>
            <a:off x="1866900" y="2009775"/>
            <a:ext cx="8458200" cy="2838450"/>
          </a:xfrm>
          <a:prstGeom prst="rect">
            <a:avLst/>
          </a:prstGeom>
        </p:spPr>
      </p:pic>
    </p:spTree>
    <p:extLst>
      <p:ext uri="{BB962C8B-B14F-4D97-AF65-F5344CB8AC3E}">
        <p14:creationId xmlns:p14="http://schemas.microsoft.com/office/powerpoint/2010/main" val="390466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562F-046D-4823-BAB9-44B71DF881C3}"/>
              </a:ext>
            </a:extLst>
          </p:cNvPr>
          <p:cNvSpPr>
            <a:spLocks noGrp="1"/>
          </p:cNvSpPr>
          <p:nvPr>
            <p:ph type="title"/>
          </p:nvPr>
        </p:nvSpPr>
        <p:spPr/>
        <p:txBody>
          <a:bodyPr/>
          <a:lstStyle/>
          <a:p>
            <a:r>
              <a:rPr lang="en-US" dirty="0"/>
              <a:t>Procedure: Hours</a:t>
            </a:r>
          </a:p>
        </p:txBody>
      </p:sp>
      <p:sp>
        <p:nvSpPr>
          <p:cNvPr id="3" name="Content Placeholder 2">
            <a:extLst>
              <a:ext uri="{FF2B5EF4-FFF2-40B4-BE49-F238E27FC236}">
                <a16:creationId xmlns:a16="http://schemas.microsoft.com/office/drawing/2014/main" id="{596AA4C4-308B-48EF-9EA2-1E690C46102B}"/>
              </a:ext>
            </a:extLst>
          </p:cNvPr>
          <p:cNvSpPr>
            <a:spLocks noGrp="1"/>
          </p:cNvSpPr>
          <p:nvPr>
            <p:ph idx="1"/>
          </p:nvPr>
        </p:nvSpPr>
        <p:spPr>
          <a:xfrm>
            <a:off x="1141412" y="2097088"/>
            <a:ext cx="9905999" cy="3694113"/>
          </a:xfrm>
        </p:spPr>
        <p:txBody>
          <a:bodyPr>
            <a:normAutofit fontScale="92500" lnSpcReduction="10000"/>
          </a:bodyPr>
          <a:lstStyle/>
          <a:p>
            <a:r>
              <a:rPr lang="en-US" dirty="0"/>
              <a:t>To follow policy, SUU has put in place the following procedures:</a:t>
            </a:r>
          </a:p>
          <a:p>
            <a:pPr lvl="1"/>
            <a:r>
              <a:rPr lang="en-US" dirty="0"/>
              <a:t>Hourly students are allowed to work 20 hours per week on average during the school year and 40 hours per week during summer and breaks (Christmas, spring break, </a:t>
            </a:r>
            <a:r>
              <a:rPr lang="en-US" dirty="0" err="1"/>
              <a:t>etc</a:t>
            </a:r>
            <a:r>
              <a:rPr lang="en-US" dirty="0"/>
              <a:t>)</a:t>
            </a:r>
          </a:p>
          <a:p>
            <a:pPr lvl="1"/>
            <a:r>
              <a:rPr lang="en-US" dirty="0"/>
              <a:t>Hourly non-students have the option to work 29 hours per week on average throughout the full year or to work 20 hours per week during the school year and 40 hours per week during the summer and breaks.</a:t>
            </a:r>
          </a:p>
          <a:p>
            <a:pPr lvl="1"/>
            <a:r>
              <a:rPr lang="en-US" dirty="0"/>
              <a:t>Hourly employees are allowed to have no more than 2 jobs on campus at the same time (some exceptions apply).</a:t>
            </a:r>
          </a:p>
          <a:p>
            <a:pPr lvl="1"/>
            <a:r>
              <a:rPr lang="en-US" b="1" dirty="0"/>
              <a:t>Supervisors are to monitor their employees’ hours so that they do not go over the 1500 hours.</a:t>
            </a:r>
          </a:p>
        </p:txBody>
      </p:sp>
    </p:spTree>
    <p:extLst>
      <p:ext uri="{BB962C8B-B14F-4D97-AF65-F5344CB8AC3E}">
        <p14:creationId xmlns:p14="http://schemas.microsoft.com/office/powerpoint/2010/main" val="1860296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BF76-6E17-4AAB-B71E-48E32A2E4BF9}"/>
              </a:ext>
            </a:extLst>
          </p:cNvPr>
          <p:cNvSpPr>
            <a:spLocks noGrp="1"/>
          </p:cNvSpPr>
          <p:nvPr>
            <p:ph type="title"/>
          </p:nvPr>
        </p:nvSpPr>
        <p:spPr>
          <a:xfrm>
            <a:off x="1403400" y="494004"/>
            <a:ext cx="9385200" cy="1218800"/>
          </a:xfrm>
        </p:spPr>
        <p:txBody>
          <a:bodyPr/>
          <a:lstStyle/>
          <a:p>
            <a:r>
              <a:rPr lang="en-US" dirty="0"/>
              <a:t>Email sent to employee when epaf is approved:</a:t>
            </a:r>
          </a:p>
        </p:txBody>
      </p:sp>
      <p:pic>
        <p:nvPicPr>
          <p:cNvPr id="4" name="Picture 3">
            <a:extLst>
              <a:ext uri="{FF2B5EF4-FFF2-40B4-BE49-F238E27FC236}">
                <a16:creationId xmlns:a16="http://schemas.microsoft.com/office/drawing/2014/main" id="{D1BCB50D-17F0-44C9-9E0B-766CC93DBC60}"/>
              </a:ext>
            </a:extLst>
          </p:cNvPr>
          <p:cNvPicPr>
            <a:picLocks noChangeAspect="1"/>
          </p:cNvPicPr>
          <p:nvPr/>
        </p:nvPicPr>
        <p:blipFill>
          <a:blip r:embed="rId2"/>
          <a:stretch>
            <a:fillRect/>
          </a:stretch>
        </p:blipFill>
        <p:spPr>
          <a:xfrm>
            <a:off x="337668" y="2090067"/>
            <a:ext cx="11516664" cy="4077233"/>
          </a:xfrm>
          <a:prstGeom prst="rect">
            <a:avLst/>
          </a:prstGeom>
        </p:spPr>
      </p:pic>
    </p:spTree>
    <p:extLst>
      <p:ext uri="{BB962C8B-B14F-4D97-AF65-F5344CB8AC3E}">
        <p14:creationId xmlns:p14="http://schemas.microsoft.com/office/powerpoint/2010/main" val="281308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E1BB-0028-418A-8DDC-E507881AA3C3}"/>
              </a:ext>
            </a:extLst>
          </p:cNvPr>
          <p:cNvSpPr>
            <a:spLocks noGrp="1"/>
          </p:cNvSpPr>
          <p:nvPr>
            <p:ph type="title"/>
          </p:nvPr>
        </p:nvSpPr>
        <p:spPr/>
        <p:txBody>
          <a:bodyPr/>
          <a:lstStyle/>
          <a:p>
            <a:r>
              <a:rPr lang="en-US" dirty="0"/>
              <a:t>HR emails for hour warnings</a:t>
            </a:r>
          </a:p>
        </p:txBody>
      </p:sp>
      <p:sp>
        <p:nvSpPr>
          <p:cNvPr id="3" name="Content Placeholder 2">
            <a:extLst>
              <a:ext uri="{FF2B5EF4-FFF2-40B4-BE49-F238E27FC236}">
                <a16:creationId xmlns:a16="http://schemas.microsoft.com/office/drawing/2014/main" id="{C122472D-F6F3-4400-9525-C2330AD667FC}"/>
              </a:ext>
            </a:extLst>
          </p:cNvPr>
          <p:cNvSpPr>
            <a:spLocks noGrp="1"/>
          </p:cNvSpPr>
          <p:nvPr>
            <p:ph idx="1"/>
          </p:nvPr>
        </p:nvSpPr>
        <p:spPr>
          <a:xfrm>
            <a:off x="1141412" y="1952786"/>
            <a:ext cx="9905999" cy="3838415"/>
          </a:xfrm>
        </p:spPr>
        <p:txBody>
          <a:bodyPr>
            <a:normAutofit/>
          </a:bodyPr>
          <a:lstStyle/>
          <a:p>
            <a:r>
              <a:rPr lang="en-US" dirty="0"/>
              <a:t>As of August 5, 2019:</a:t>
            </a:r>
          </a:p>
          <a:p>
            <a:pPr lvl="1"/>
            <a:r>
              <a:rPr lang="en-US" dirty="0"/>
              <a:t>2 employees had over 1500 hours; 3 had over 1400; 16 had over 1300; and 24 had over 1200.</a:t>
            </a:r>
          </a:p>
          <a:p>
            <a:r>
              <a:rPr lang="en-US" dirty="0"/>
              <a:t>HR will be sending an email when an employee has worked over 1200 hours within the last 12 months. This is a reminder to monitor your employees’ hours so that they don’t get above the 1500 hours. This doesn’t mean they have to be terminated, but is a reminder to monitor your employees’ hours.</a:t>
            </a:r>
          </a:p>
        </p:txBody>
      </p:sp>
    </p:spTree>
    <p:extLst>
      <p:ext uri="{BB962C8B-B14F-4D97-AF65-F5344CB8AC3E}">
        <p14:creationId xmlns:p14="http://schemas.microsoft.com/office/powerpoint/2010/main" val="302147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CAD9-9B4B-4D03-9AAA-B0F264679D80}"/>
              </a:ext>
            </a:extLst>
          </p:cNvPr>
          <p:cNvSpPr>
            <a:spLocks noGrp="1"/>
          </p:cNvSpPr>
          <p:nvPr>
            <p:ph type="title"/>
          </p:nvPr>
        </p:nvSpPr>
        <p:spPr/>
        <p:txBody>
          <a:bodyPr/>
          <a:lstStyle/>
          <a:p>
            <a:r>
              <a:rPr lang="en-US" dirty="0"/>
              <a:t>Employee Survey Information</a:t>
            </a:r>
          </a:p>
        </p:txBody>
      </p:sp>
      <p:sp>
        <p:nvSpPr>
          <p:cNvPr id="3" name="Content Placeholder 2">
            <a:extLst>
              <a:ext uri="{FF2B5EF4-FFF2-40B4-BE49-F238E27FC236}">
                <a16:creationId xmlns:a16="http://schemas.microsoft.com/office/drawing/2014/main" id="{7151D078-C878-405D-AEF1-6D6B049B6705}"/>
              </a:ext>
            </a:extLst>
          </p:cNvPr>
          <p:cNvSpPr>
            <a:spLocks noGrp="1"/>
          </p:cNvSpPr>
          <p:nvPr>
            <p:ph idx="1"/>
          </p:nvPr>
        </p:nvSpPr>
        <p:spPr/>
        <p:txBody>
          <a:bodyPr>
            <a:normAutofit fontScale="92500"/>
          </a:bodyPr>
          <a:lstStyle/>
          <a:p>
            <a:r>
              <a:rPr lang="en-US" dirty="0"/>
              <a:t>A survey was completed by hourly employees from fiscal year 2017, of which 236 completed the survey. The following information was discovered:</a:t>
            </a:r>
          </a:p>
          <a:p>
            <a:pPr lvl="1"/>
            <a:r>
              <a:rPr lang="en-US" dirty="0"/>
              <a:t>9.5% were instructed by their supervisor to report LESS hours than they actually worked.</a:t>
            </a:r>
          </a:p>
          <a:p>
            <a:pPr lvl="1"/>
            <a:r>
              <a:rPr lang="en-US" dirty="0"/>
              <a:t>6.3% were instructed by their supervisor to report MORE hours than they actually worked.</a:t>
            </a:r>
          </a:p>
          <a:p>
            <a:pPr lvl="1"/>
            <a:r>
              <a:rPr lang="en-US" dirty="0"/>
              <a:t>Other respondents reported rolling hours to other weeks so that they didn’t go over (25 hours worked, report 20. Then 15 hours worked, report 20)</a:t>
            </a:r>
          </a:p>
          <a:p>
            <a:r>
              <a:rPr lang="en-US" dirty="0"/>
              <a:t>Please remember, employees need to report the hours they actually work in the week they work them.</a:t>
            </a:r>
          </a:p>
        </p:txBody>
      </p:sp>
      <p:pic>
        <p:nvPicPr>
          <p:cNvPr id="5" name="Picture 4">
            <a:extLst>
              <a:ext uri="{FF2B5EF4-FFF2-40B4-BE49-F238E27FC236}">
                <a16:creationId xmlns:a16="http://schemas.microsoft.com/office/drawing/2014/main" id="{D8C2F0EF-C26F-440A-825B-C669F223047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tretch>
            <a:fillRect/>
          </a:stretch>
        </p:blipFill>
        <p:spPr>
          <a:xfrm>
            <a:off x="8004875" y="411605"/>
            <a:ext cx="2818108" cy="1878739"/>
          </a:xfrm>
          <a:prstGeom prst="rect">
            <a:avLst/>
          </a:prstGeom>
        </p:spPr>
      </p:pic>
    </p:spTree>
    <p:extLst>
      <p:ext uri="{BB962C8B-B14F-4D97-AF65-F5344CB8AC3E}">
        <p14:creationId xmlns:p14="http://schemas.microsoft.com/office/powerpoint/2010/main" val="109254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D034-AB15-4A90-A57B-3BEDD1390542}"/>
              </a:ext>
            </a:extLst>
          </p:cNvPr>
          <p:cNvSpPr>
            <a:spLocks noGrp="1"/>
          </p:cNvSpPr>
          <p:nvPr>
            <p:ph type="title"/>
          </p:nvPr>
        </p:nvSpPr>
        <p:spPr/>
        <p:txBody>
          <a:bodyPr/>
          <a:lstStyle/>
          <a:p>
            <a:r>
              <a:rPr lang="en-US" dirty="0"/>
              <a:t>Required Trainings for Hourly</a:t>
            </a:r>
            <a:br>
              <a:rPr lang="en-US" dirty="0"/>
            </a:br>
            <a:r>
              <a:rPr lang="en-US" dirty="0"/>
              <a:t>Employees</a:t>
            </a:r>
          </a:p>
        </p:txBody>
      </p:sp>
      <p:sp>
        <p:nvSpPr>
          <p:cNvPr id="3" name="Content Placeholder 2">
            <a:extLst>
              <a:ext uri="{FF2B5EF4-FFF2-40B4-BE49-F238E27FC236}">
                <a16:creationId xmlns:a16="http://schemas.microsoft.com/office/drawing/2014/main" id="{873C9D9C-5881-46F9-A13B-99DDF8658F2C}"/>
              </a:ext>
            </a:extLst>
          </p:cNvPr>
          <p:cNvSpPr>
            <a:spLocks noGrp="1"/>
          </p:cNvSpPr>
          <p:nvPr>
            <p:ph idx="1"/>
          </p:nvPr>
        </p:nvSpPr>
        <p:spPr/>
        <p:txBody>
          <a:bodyPr>
            <a:normAutofit fontScale="70000" lnSpcReduction="20000"/>
          </a:bodyPr>
          <a:lstStyle/>
          <a:p>
            <a:r>
              <a:rPr lang="en-US" sz="3200" dirty="0"/>
              <a:t>Title IX</a:t>
            </a:r>
          </a:p>
          <a:p>
            <a:r>
              <a:rPr lang="en-US" sz="3200" dirty="0"/>
              <a:t>Sexual Harassment</a:t>
            </a:r>
          </a:p>
          <a:p>
            <a:r>
              <a:rPr lang="en-US" sz="3200" dirty="0"/>
              <a:t>FERPA if handling confidential information</a:t>
            </a:r>
          </a:p>
          <a:p>
            <a:r>
              <a:rPr lang="en-US" sz="3200" dirty="0"/>
              <a:t>It is the responsibility of the supervisor to ensure all of their team members are up to date on their trainings!</a:t>
            </a:r>
          </a:p>
          <a:p>
            <a:endParaRPr lang="en-US" sz="3200" dirty="0"/>
          </a:p>
          <a:p>
            <a:endParaRPr lang="en-US" sz="3200" dirty="0"/>
          </a:p>
          <a:p>
            <a:r>
              <a:rPr lang="en-US" sz="3200" dirty="0"/>
              <a:t>Trainings need to be completed in the first month of employment!</a:t>
            </a:r>
          </a:p>
        </p:txBody>
      </p:sp>
      <p:pic>
        <p:nvPicPr>
          <p:cNvPr id="5" name="Picture 4">
            <a:extLst>
              <a:ext uri="{FF2B5EF4-FFF2-40B4-BE49-F238E27FC236}">
                <a16:creationId xmlns:a16="http://schemas.microsoft.com/office/drawing/2014/main" id="{68589550-06D7-4FB3-9D4C-35BC1872E668}"/>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 xmlns:a1611="http://schemas.microsoft.com/office/drawing/2016/11/main" r:id="rId3"/>
              </a:ext>
            </a:extLst>
          </a:blip>
          <a:stretch>
            <a:fillRect/>
          </a:stretch>
        </p:blipFill>
        <p:spPr>
          <a:xfrm>
            <a:off x="7895740" y="416931"/>
            <a:ext cx="2566538" cy="2566538"/>
          </a:xfrm>
          <a:prstGeom prst="rect">
            <a:avLst/>
          </a:prstGeom>
        </p:spPr>
      </p:pic>
    </p:spTree>
    <p:extLst>
      <p:ext uri="{BB962C8B-B14F-4D97-AF65-F5344CB8AC3E}">
        <p14:creationId xmlns:p14="http://schemas.microsoft.com/office/powerpoint/2010/main" val="174806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E47F-5E43-4E23-90B4-9C70067AC5E1}"/>
              </a:ext>
            </a:extLst>
          </p:cNvPr>
          <p:cNvSpPr>
            <a:spLocks noGrp="1"/>
          </p:cNvSpPr>
          <p:nvPr>
            <p:ph type="title"/>
          </p:nvPr>
        </p:nvSpPr>
        <p:spPr/>
        <p:txBody>
          <a:bodyPr/>
          <a:lstStyle/>
          <a:p>
            <a:r>
              <a:rPr lang="en-US" dirty="0"/>
              <a:t>ADA</a:t>
            </a:r>
          </a:p>
        </p:txBody>
      </p:sp>
      <p:pic>
        <p:nvPicPr>
          <p:cNvPr id="1026" name="Picture 2" descr="Image result for ADA">
            <a:extLst>
              <a:ext uri="{FF2B5EF4-FFF2-40B4-BE49-F238E27FC236}">
                <a16:creationId xmlns:a16="http://schemas.microsoft.com/office/drawing/2014/main" id="{78CDCB70-5F45-4136-B16A-AE69BC459F57}"/>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4323557" y="2249488"/>
            <a:ext cx="3541712"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EE69-B2D3-40AE-8919-84B7F2257B0F}"/>
              </a:ext>
            </a:extLst>
          </p:cNvPr>
          <p:cNvSpPr>
            <a:spLocks noGrp="1"/>
          </p:cNvSpPr>
          <p:nvPr>
            <p:ph type="title"/>
          </p:nvPr>
        </p:nvSpPr>
        <p:spPr/>
        <p:txBody>
          <a:bodyPr/>
          <a:lstStyle/>
          <a:p>
            <a:pPr algn="ctr"/>
            <a:r>
              <a:rPr lang="en-US" dirty="0"/>
              <a:t>Education           vs.        Employment</a:t>
            </a:r>
          </a:p>
        </p:txBody>
      </p:sp>
      <p:pic>
        <p:nvPicPr>
          <p:cNvPr id="5" name="Content Placeholder 4">
            <a:extLst>
              <a:ext uri="{FF2B5EF4-FFF2-40B4-BE49-F238E27FC236}">
                <a16:creationId xmlns:a16="http://schemas.microsoft.com/office/drawing/2014/main" id="{A567A00F-AFA8-44C3-B7CE-4E611ED64E18}"/>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r="5159"/>
          <a:stretch/>
        </p:blipFill>
        <p:spPr>
          <a:xfrm>
            <a:off x="1141414" y="2345884"/>
            <a:ext cx="4626716" cy="1369118"/>
          </a:xfrm>
          <a:prstGeom prst="rect">
            <a:avLst/>
          </a:prstGeom>
        </p:spPr>
      </p:pic>
      <p:pic>
        <p:nvPicPr>
          <p:cNvPr id="6" name="Content Placeholder 5">
            <a:extLst>
              <a:ext uri="{FF2B5EF4-FFF2-40B4-BE49-F238E27FC236}">
                <a16:creationId xmlns:a16="http://schemas.microsoft.com/office/drawing/2014/main" id="{2A73FA15-83CE-4B6B-877E-0558FBA6C8B8}"/>
              </a:ext>
            </a:extLst>
          </p:cNvPr>
          <p:cNvPicPr>
            <a:picLocks noGrp="1" noChangeAspect="1"/>
          </p:cNvPicPr>
          <p:nvPr>
            <p:ph sz="half" idx="2"/>
          </p:nvPr>
        </p:nvPicPr>
        <p:blipFill>
          <a:blip r:embed="rId3"/>
          <a:stretch>
            <a:fillRect/>
          </a:stretch>
        </p:blipFill>
        <p:spPr>
          <a:xfrm>
            <a:off x="6423872" y="2343501"/>
            <a:ext cx="4381148" cy="1366735"/>
          </a:xfrm>
          <a:prstGeom prst="rect">
            <a:avLst/>
          </a:prstGeom>
        </p:spPr>
      </p:pic>
    </p:spTree>
    <p:extLst>
      <p:ext uri="{BB962C8B-B14F-4D97-AF65-F5344CB8AC3E}">
        <p14:creationId xmlns:p14="http://schemas.microsoft.com/office/powerpoint/2010/main" val="294545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36CC-6C60-4508-A227-1A8B28745930}"/>
              </a:ext>
            </a:extLst>
          </p:cNvPr>
          <p:cNvSpPr>
            <a:spLocks noGrp="1"/>
          </p:cNvSpPr>
          <p:nvPr>
            <p:ph type="title"/>
          </p:nvPr>
        </p:nvSpPr>
        <p:spPr/>
        <p:txBody>
          <a:bodyPr/>
          <a:lstStyle/>
          <a:p>
            <a:r>
              <a:rPr lang="en-US" dirty="0"/>
              <a:t>Document all requests (common language or formal)!</a:t>
            </a:r>
          </a:p>
        </p:txBody>
      </p:sp>
      <p:sp>
        <p:nvSpPr>
          <p:cNvPr id="4" name="Title 1">
            <a:extLst>
              <a:ext uri="{FF2B5EF4-FFF2-40B4-BE49-F238E27FC236}">
                <a16:creationId xmlns:a16="http://schemas.microsoft.com/office/drawing/2014/main" id="{1AE00F70-90D5-4A33-AF3C-2F9E0164D6AB}"/>
              </a:ext>
            </a:extLst>
          </p:cNvPr>
          <p:cNvSpPr txBox="1">
            <a:spLocks/>
          </p:cNvSpPr>
          <p:nvPr/>
        </p:nvSpPr>
        <p:spPr>
          <a:xfrm>
            <a:off x="1141413" y="2188658"/>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What are the essential functions of the job?</a:t>
            </a:r>
          </a:p>
        </p:txBody>
      </p:sp>
    </p:spTree>
    <p:extLst>
      <p:ext uri="{BB962C8B-B14F-4D97-AF65-F5344CB8AC3E}">
        <p14:creationId xmlns:p14="http://schemas.microsoft.com/office/powerpoint/2010/main" val="2127190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TM02900771[[fn=Slice]]</Template>
  <TotalTime>1134</TotalTime>
  <Words>856</Words>
  <Application>Microsoft Office PowerPoint</Application>
  <PresentationFormat>Widescreen</PresentationFormat>
  <Paragraphs>77</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Trebuchet MS</vt:lpstr>
      <vt:lpstr>Tw Cen MT</vt:lpstr>
      <vt:lpstr>Circuit</vt:lpstr>
      <vt:lpstr>Hourly Supervisor Training</vt:lpstr>
      <vt:lpstr>Policy: Hours</vt:lpstr>
      <vt:lpstr>Procedure: Hours</vt:lpstr>
      <vt:lpstr>HR emails for hour warnings</vt:lpstr>
      <vt:lpstr>Employee Survey Information</vt:lpstr>
      <vt:lpstr>Required Trainings for Hourly Employees</vt:lpstr>
      <vt:lpstr>ADA</vt:lpstr>
      <vt:lpstr>Education           vs.        Employment</vt:lpstr>
      <vt:lpstr>Document all requests (common language or formal)!</vt:lpstr>
      <vt:lpstr>Reasonable Accommodation</vt:lpstr>
      <vt:lpstr>Benefits of providing Reasonable Accommodations</vt:lpstr>
      <vt:lpstr>T-Bird Campus Jobs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Onboarding Process</vt:lpstr>
      <vt:lpstr>Starting Employees</vt:lpstr>
      <vt:lpstr>International Students</vt:lpstr>
      <vt:lpstr>Automated Emails</vt:lpstr>
      <vt:lpstr>Paperwork notification email sent to employee when the epaf is submitted (if they haven’t worked in the last year):</vt:lpstr>
      <vt:lpstr>Email sent to employee when epaf is approved: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Hourly Supervisor Training</dc:title>
  <dc:creator>Adam Wilcock</dc:creator>
  <cp:lastModifiedBy>Jasmine Mixson</cp:lastModifiedBy>
  <cp:revision>20</cp:revision>
  <dcterms:created xsi:type="dcterms:W3CDTF">2019-08-02T20:11:17Z</dcterms:created>
  <dcterms:modified xsi:type="dcterms:W3CDTF">2019-08-09T15:30:06Z</dcterms:modified>
  <cp:contentStatus/>
</cp:coreProperties>
</file>