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Roboto Light" panose="020B0604020202020204" charset="0"/>
      <p:regular r:id="rId19"/>
      <p:bold r:id="rId20"/>
      <p:italic r:id="rId21"/>
      <p:boldItalic r:id="rId22"/>
    </p:embeddedFont>
    <p:embeddedFont>
      <p:font typeface="Roboto Medium"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6" d="100"/>
          <a:sy n="146" d="100"/>
        </p:scale>
        <p:origin x="63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suu.edu/ad/purchasing/policies.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mt="21000"/>
          </a:blip>
          <a:stretch>
            <a:fillRect/>
          </a:stretch>
        </p:blipFill>
        <p:spPr>
          <a:xfrm>
            <a:off x="0" y="0"/>
            <a:ext cx="9177476" cy="5143500"/>
          </a:xfrm>
          <a:prstGeom prst="rect">
            <a:avLst/>
          </a:prstGeom>
          <a:noFill/>
          <a:ln>
            <a:noFill/>
          </a:ln>
        </p:spPr>
      </p:pic>
      <p:sp>
        <p:nvSpPr>
          <p:cNvPr id="55" name="Shape 55"/>
          <p:cNvSpPr txBox="1"/>
          <p:nvPr/>
        </p:nvSpPr>
        <p:spPr>
          <a:xfrm>
            <a:off x="551250" y="1751025"/>
            <a:ext cx="8041500" cy="1277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6000">
                <a:latin typeface="Roboto Medium"/>
                <a:ea typeface="Roboto Medium"/>
                <a:cs typeface="Roboto Medium"/>
                <a:sym typeface="Roboto Medium"/>
              </a:rPr>
              <a:t>Purchasing Training</a:t>
            </a:r>
            <a:endParaRPr sz="6000">
              <a:latin typeface="Roboto Medium"/>
              <a:ea typeface="Roboto Medium"/>
              <a:cs typeface="Roboto Medium"/>
              <a:sym typeface="Roboto Medium"/>
            </a:endParaRPr>
          </a:p>
        </p:txBody>
      </p:sp>
      <p:sp>
        <p:nvSpPr>
          <p:cNvPr id="56" name="Shape 56"/>
          <p:cNvSpPr/>
          <p:nvPr/>
        </p:nvSpPr>
        <p:spPr>
          <a:xfrm>
            <a:off x="103000" y="82400"/>
            <a:ext cx="8941200" cy="4965000"/>
          </a:xfrm>
          <a:prstGeom prst="frame">
            <a:avLst>
              <a:gd name="adj1" fmla="val 1244"/>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p:nvPr/>
        </p:nvSpPr>
        <p:spPr>
          <a:xfrm>
            <a:off x="2178750" y="2843000"/>
            <a:ext cx="4786500" cy="522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a:latin typeface="Roboto Light"/>
                <a:ea typeface="Roboto Light"/>
                <a:cs typeface="Roboto Light"/>
                <a:sym typeface="Roboto Light"/>
              </a:rPr>
              <a:t>Southern Utah University</a:t>
            </a:r>
            <a:endParaRPr sz="2400">
              <a:latin typeface="Roboto Light"/>
              <a:ea typeface="Roboto Light"/>
              <a:cs typeface="Roboto Light"/>
              <a:sym typeface="Roboto Light"/>
            </a:endParaRPr>
          </a:p>
          <a:p>
            <a:pPr marL="0" lvl="0" indent="0">
              <a:spcBef>
                <a:spcPts val="0"/>
              </a:spcBef>
              <a:spcAft>
                <a:spcPts val="0"/>
              </a:spcAft>
              <a:buNone/>
            </a:pPr>
            <a:endParaRPr/>
          </a:p>
        </p:txBody>
      </p:sp>
      <p:sp>
        <p:nvSpPr>
          <p:cNvPr id="58" name="Shape 58"/>
          <p:cNvSpPr/>
          <p:nvPr/>
        </p:nvSpPr>
        <p:spPr>
          <a:xfrm>
            <a:off x="255400" y="234800"/>
            <a:ext cx="8603100" cy="4641000"/>
          </a:xfrm>
          <a:prstGeom prst="frame">
            <a:avLst>
              <a:gd name="adj1" fmla="val 1244"/>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Light"/>
                <a:ea typeface="Roboto Light"/>
                <a:cs typeface="Roboto Light"/>
                <a:sym typeface="Roboto Light"/>
              </a:rPr>
              <a:t>Purchasing Card Violations</a:t>
            </a:r>
            <a:endParaRPr>
              <a:latin typeface="Roboto Light"/>
              <a:ea typeface="Roboto Light"/>
              <a:cs typeface="Roboto Light"/>
              <a:sym typeface="Roboto Light"/>
            </a:endParaRPr>
          </a:p>
        </p:txBody>
      </p:sp>
      <p:sp>
        <p:nvSpPr>
          <p:cNvPr id="115" name="Shape 1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Major Violations will result in the card being immediately frozen and/or permanently terminated</a:t>
            </a:r>
            <a:endParaRPr/>
          </a:p>
          <a:p>
            <a:pPr marL="914400" lvl="1" indent="-304800" rtl="0">
              <a:spcBef>
                <a:spcPts val="0"/>
              </a:spcBef>
              <a:spcAft>
                <a:spcPts val="0"/>
              </a:spcAft>
              <a:buSzPts val="1200"/>
              <a:buChar char="○"/>
            </a:pPr>
            <a:r>
              <a:rPr lang="en"/>
              <a:t>Split transactions</a:t>
            </a:r>
            <a:endParaRPr/>
          </a:p>
          <a:p>
            <a:pPr marL="914400" lvl="1" indent="-304800" rtl="0">
              <a:spcBef>
                <a:spcPts val="0"/>
              </a:spcBef>
              <a:spcAft>
                <a:spcPts val="0"/>
              </a:spcAft>
              <a:buSzPts val="1200"/>
              <a:buChar char="○"/>
            </a:pPr>
            <a:r>
              <a:rPr lang="en"/>
              <a:t>Missing statements</a:t>
            </a:r>
            <a:endParaRPr/>
          </a:p>
          <a:p>
            <a:pPr marL="914400" lvl="1" indent="-304800" rtl="0">
              <a:spcBef>
                <a:spcPts val="0"/>
              </a:spcBef>
              <a:spcAft>
                <a:spcPts val="0"/>
              </a:spcAft>
              <a:buSzPts val="1200"/>
              <a:buChar char="○"/>
            </a:pPr>
            <a:r>
              <a:rPr lang="en"/>
              <a:t>Unapproved purchases over the $5,000 bid limit</a:t>
            </a:r>
            <a:endParaRPr/>
          </a:p>
          <a:p>
            <a:pPr marL="914400" lvl="1" indent="-304800" rtl="0">
              <a:spcBef>
                <a:spcPts val="0"/>
              </a:spcBef>
              <a:spcAft>
                <a:spcPts val="0"/>
              </a:spcAft>
              <a:buSzPts val="1200"/>
              <a:buChar char="○"/>
            </a:pPr>
            <a:r>
              <a:rPr lang="en"/>
              <a:t>Purchases of alcohol</a:t>
            </a:r>
            <a:endParaRPr/>
          </a:p>
          <a:p>
            <a:pPr marL="914400" lvl="1" indent="-304800" rtl="0">
              <a:spcBef>
                <a:spcPts val="0"/>
              </a:spcBef>
              <a:spcAft>
                <a:spcPts val="0"/>
              </a:spcAft>
              <a:buSzPts val="1200"/>
              <a:buChar char="○"/>
            </a:pPr>
            <a:r>
              <a:rPr lang="en"/>
              <a:t>Giving the card to someone else</a:t>
            </a:r>
            <a:endParaRPr/>
          </a:p>
          <a:p>
            <a:pPr marL="914400" lvl="1" indent="-304800">
              <a:spcBef>
                <a:spcPts val="0"/>
              </a:spcBef>
              <a:spcAft>
                <a:spcPts val="0"/>
              </a:spcAft>
              <a:buSzPts val="1200"/>
              <a:buChar char="○"/>
            </a:pPr>
            <a:r>
              <a:rPr lang="en"/>
              <a:t>Intentionally using the card for personal purchases</a:t>
            </a:r>
            <a:endParaRPr/>
          </a:p>
        </p:txBody>
      </p:sp>
      <p:sp>
        <p:nvSpPr>
          <p:cNvPr id="116" name="Shape 1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Minor Violations will result in the card being frozen and/or permanently terminated if the mistake isn’t corrected within one month following the audit in which they are discovered/reported</a:t>
            </a:r>
            <a:endParaRPr/>
          </a:p>
          <a:p>
            <a:pPr marL="914400" lvl="1" indent="-304800" rtl="0">
              <a:spcBef>
                <a:spcPts val="0"/>
              </a:spcBef>
              <a:spcAft>
                <a:spcPts val="0"/>
              </a:spcAft>
              <a:buSzPts val="1200"/>
              <a:buChar char="○"/>
            </a:pPr>
            <a:r>
              <a:rPr lang="en"/>
              <a:t>Missing receipts</a:t>
            </a:r>
            <a:endParaRPr/>
          </a:p>
          <a:p>
            <a:pPr marL="914400" lvl="1" indent="-304800" rtl="0">
              <a:spcBef>
                <a:spcPts val="0"/>
              </a:spcBef>
              <a:spcAft>
                <a:spcPts val="0"/>
              </a:spcAft>
              <a:buSzPts val="1200"/>
              <a:buChar char="○"/>
            </a:pPr>
            <a:r>
              <a:rPr lang="en"/>
              <a:t>Non-itemized receipts </a:t>
            </a:r>
            <a:endParaRPr/>
          </a:p>
          <a:p>
            <a:pPr marL="914400" lvl="1" indent="-304800" rtl="0">
              <a:spcBef>
                <a:spcPts val="0"/>
              </a:spcBef>
              <a:spcAft>
                <a:spcPts val="0"/>
              </a:spcAft>
              <a:buSzPts val="1200"/>
              <a:buChar char="○"/>
            </a:pPr>
            <a:r>
              <a:rPr lang="en"/>
              <a:t>Missing or unapproved Meal Form</a:t>
            </a:r>
            <a:endParaRPr/>
          </a:p>
          <a:p>
            <a:pPr marL="914400" lvl="1" indent="-304800" rtl="0">
              <a:spcBef>
                <a:spcPts val="0"/>
              </a:spcBef>
              <a:spcAft>
                <a:spcPts val="0"/>
              </a:spcAft>
              <a:buSzPts val="1200"/>
              <a:buChar char="○"/>
            </a:pPr>
            <a:r>
              <a:rPr lang="en"/>
              <a:t>Accidental personal purchase</a:t>
            </a:r>
            <a:endParaRPr/>
          </a:p>
          <a:p>
            <a:pPr marL="914400" lvl="1" indent="-304800">
              <a:spcBef>
                <a:spcPts val="0"/>
              </a:spcBef>
              <a:spcAft>
                <a:spcPts val="0"/>
              </a:spcAft>
              <a:buSzPts val="1200"/>
              <a:buChar char="○"/>
            </a:pPr>
            <a:r>
              <a:rPr lang="en"/>
              <a:t>Missing Business purpose with the receipt</a:t>
            </a:r>
            <a:endParaRPr/>
          </a:p>
        </p:txBody>
      </p:sp>
      <p:cxnSp>
        <p:nvCxnSpPr>
          <p:cNvPr id="5" name="Shape 72"/>
          <p:cNvCxnSpPr/>
          <p:nvPr/>
        </p:nvCxnSpPr>
        <p:spPr>
          <a:xfrm>
            <a:off x="391396" y="1017725"/>
            <a:ext cx="4313126" cy="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Light"/>
                <a:ea typeface="Roboto Light"/>
                <a:cs typeface="Roboto Light"/>
                <a:sym typeface="Roboto Light"/>
              </a:rPr>
              <a:t>Roles of the Account Manager and Supervisor	</a:t>
            </a:r>
            <a:endParaRPr>
              <a:latin typeface="Roboto Light"/>
              <a:ea typeface="Roboto Light"/>
              <a:cs typeface="Roboto Light"/>
              <a:sym typeface="Roboto Light"/>
            </a:endParaRPr>
          </a:p>
        </p:txBody>
      </p:sp>
      <p:sp>
        <p:nvSpPr>
          <p:cNvPr id="122" name="Shape 1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 cardholder CANNOT approve of anything for their own card</a:t>
            </a:r>
            <a:endParaRPr/>
          </a:p>
          <a:p>
            <a:pPr marL="914400" lvl="1" indent="-317500" rtl="0">
              <a:spcBef>
                <a:spcPts val="0"/>
              </a:spcBef>
              <a:spcAft>
                <a:spcPts val="0"/>
              </a:spcAft>
              <a:buSzPts val="1400"/>
              <a:buChar char="○"/>
            </a:pPr>
            <a:r>
              <a:rPr lang="en"/>
              <a:t>Email Kennedy if you are unsure who acts as the account manager (usually admin assistant) and supervisor (usually director or department chair) for your department</a:t>
            </a:r>
            <a:endParaRPr/>
          </a:p>
          <a:p>
            <a:pPr marL="457200" lvl="0" indent="-342900" rtl="0">
              <a:spcBef>
                <a:spcPts val="0"/>
              </a:spcBef>
              <a:spcAft>
                <a:spcPts val="0"/>
              </a:spcAft>
              <a:buSzPts val="1800"/>
              <a:buChar char="●"/>
            </a:pPr>
            <a:r>
              <a:rPr lang="en"/>
              <a:t>All Purchasing Card Adjustment Request Forms need to be signed by the account manager or supervisor</a:t>
            </a:r>
            <a:endParaRPr/>
          </a:p>
          <a:p>
            <a:pPr marL="914400" lvl="1" indent="-317500" rtl="0">
              <a:spcBef>
                <a:spcPts val="0"/>
              </a:spcBef>
              <a:spcAft>
                <a:spcPts val="0"/>
              </a:spcAft>
              <a:buSzPts val="1400"/>
              <a:buChar char="○"/>
            </a:pPr>
            <a:r>
              <a:rPr lang="en"/>
              <a:t>Adjustments for the account manager need to be signed by the supervisor/Dean/VP</a:t>
            </a:r>
            <a:endParaRPr/>
          </a:p>
          <a:p>
            <a:pPr marL="457200" lvl="0" indent="-342900" rtl="0">
              <a:spcBef>
                <a:spcPts val="0"/>
              </a:spcBef>
              <a:spcAft>
                <a:spcPts val="0"/>
              </a:spcAft>
              <a:buSzPts val="1800"/>
              <a:buChar char="●"/>
            </a:pPr>
            <a:r>
              <a:rPr lang="en"/>
              <a:t>Account Managers will go through the quarterly audit for their department</a:t>
            </a:r>
            <a:endParaRPr/>
          </a:p>
          <a:p>
            <a:pPr marL="914400" lvl="1" indent="-317500" rtl="0">
              <a:spcBef>
                <a:spcPts val="0"/>
              </a:spcBef>
              <a:spcAft>
                <a:spcPts val="0"/>
              </a:spcAft>
              <a:buSzPts val="1400"/>
              <a:buChar char="○"/>
            </a:pPr>
            <a:r>
              <a:rPr lang="en"/>
              <a:t>Individual cardholders are responsible for having their receipts, meal forms, and statements</a:t>
            </a:r>
            <a:endParaRPr/>
          </a:p>
          <a:p>
            <a:pPr marL="457200" lvl="0" indent="-342900" rtl="0">
              <a:spcBef>
                <a:spcPts val="0"/>
              </a:spcBef>
              <a:spcAft>
                <a:spcPts val="0"/>
              </a:spcAft>
              <a:buSzPts val="1800"/>
              <a:buChar char="●"/>
            </a:pPr>
            <a:r>
              <a:rPr lang="en"/>
              <a:t>Supervisors must approve of all statements before the audit</a:t>
            </a:r>
            <a:endParaRPr/>
          </a:p>
          <a:p>
            <a:pPr marL="0" lvl="0" indent="0" rtl="0">
              <a:spcBef>
                <a:spcPts val="1600"/>
              </a:spcBef>
              <a:spcAft>
                <a:spcPts val="1600"/>
              </a:spcAft>
              <a:buNone/>
            </a:pPr>
            <a:endParaRPr/>
          </a:p>
        </p:txBody>
      </p:sp>
      <p:cxnSp>
        <p:nvCxnSpPr>
          <p:cNvPr id="4" name="Shape 72"/>
          <p:cNvCxnSpPr/>
          <p:nvPr/>
        </p:nvCxnSpPr>
        <p:spPr>
          <a:xfrm>
            <a:off x="311700" y="1014425"/>
            <a:ext cx="7308300" cy="330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Roboto Light"/>
                <a:ea typeface="Roboto Light"/>
                <a:cs typeface="Roboto Light"/>
                <a:sym typeface="Roboto Light"/>
              </a:rPr>
              <a:t>Requisitions and Purchase Orders</a:t>
            </a:r>
            <a:endParaRPr>
              <a:latin typeface="Roboto Light"/>
              <a:ea typeface="Roboto Light"/>
              <a:cs typeface="Roboto Light"/>
              <a:sym typeface="Roboto Light"/>
            </a:endParaRPr>
          </a:p>
        </p:txBody>
      </p:sp>
      <p:sp>
        <p:nvSpPr>
          <p:cNvPr id="128" name="Shape 12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Contact Marisa with any questions regarding online requisitions or purchase orders</a:t>
            </a:r>
            <a:endParaRPr/>
          </a:p>
        </p:txBody>
      </p:sp>
      <p:sp>
        <p:nvSpPr>
          <p:cNvPr id="129" name="Shape 12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cxnSp>
        <p:nvCxnSpPr>
          <p:cNvPr id="130" name="Shape 130"/>
          <p:cNvCxnSpPr/>
          <p:nvPr/>
        </p:nvCxnSpPr>
        <p:spPr>
          <a:xfrm>
            <a:off x="265500" y="2660763"/>
            <a:ext cx="4065300" cy="3300"/>
          </a:xfrm>
          <a:prstGeom prst="straightConnector1">
            <a:avLst/>
          </a:prstGeom>
          <a:noFill/>
          <a:ln w="76200" cap="flat" cmpd="sng">
            <a:solidFill>
              <a:srgbClr val="CC0000"/>
            </a:solidFill>
            <a:prstDash val="solid"/>
            <a:round/>
            <a:headEnd type="none" w="med" len="med"/>
            <a:tailEnd type="none" w="med" len="med"/>
          </a:ln>
        </p:spPr>
      </p:cxnSp>
      <p:cxnSp>
        <p:nvCxnSpPr>
          <p:cNvPr id="131" name="Shape 131"/>
          <p:cNvCxnSpPr/>
          <p:nvPr/>
        </p:nvCxnSpPr>
        <p:spPr>
          <a:xfrm>
            <a:off x="265500" y="2755825"/>
            <a:ext cx="4065300" cy="3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Light"/>
                <a:ea typeface="Roboto Light"/>
                <a:cs typeface="Roboto Light"/>
                <a:sym typeface="Roboto Light"/>
              </a:rPr>
              <a:t>Purchase Order Types</a:t>
            </a:r>
            <a:endParaRPr>
              <a:latin typeface="Roboto Light"/>
              <a:ea typeface="Roboto Light"/>
              <a:cs typeface="Roboto Light"/>
              <a:sym typeface="Roboto Light"/>
            </a:endParaRPr>
          </a:p>
        </p:txBody>
      </p:sp>
      <p:sp>
        <p:nvSpPr>
          <p:cNvPr id="137" name="Shape 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Regular Purchase Order</a:t>
            </a:r>
            <a:endParaRPr sz="1400"/>
          </a:p>
          <a:p>
            <a:pPr marL="914400" lvl="1" indent="-304800" rtl="0">
              <a:spcBef>
                <a:spcPts val="0"/>
              </a:spcBef>
              <a:spcAft>
                <a:spcPts val="0"/>
              </a:spcAft>
              <a:buSzPts val="1200"/>
              <a:buChar char="○"/>
            </a:pPr>
            <a:r>
              <a:rPr lang="en" sz="1200"/>
              <a:t>Purchase orders used for most purchases (represents a contract) that will either be mailed or emailed based on what the department requests </a:t>
            </a:r>
            <a:endParaRPr sz="1200"/>
          </a:p>
          <a:p>
            <a:pPr marL="0" lvl="0" indent="0" rtl="0">
              <a:spcBef>
                <a:spcPts val="1600"/>
              </a:spcBef>
              <a:spcAft>
                <a:spcPts val="0"/>
              </a:spcAft>
              <a:buNone/>
            </a:pPr>
            <a:endParaRPr sz="1200"/>
          </a:p>
          <a:p>
            <a:pPr marL="457200" lvl="0" indent="-317500" rtl="0">
              <a:spcBef>
                <a:spcPts val="1600"/>
              </a:spcBef>
              <a:spcAft>
                <a:spcPts val="0"/>
              </a:spcAft>
              <a:buSzPts val="1400"/>
              <a:buChar char="●"/>
            </a:pPr>
            <a:r>
              <a:rPr lang="en" sz="1400"/>
              <a:t>Standing Purchase Order</a:t>
            </a:r>
            <a:endParaRPr sz="1400"/>
          </a:p>
          <a:p>
            <a:pPr marL="914400" lvl="1" indent="-304800" rtl="0">
              <a:spcBef>
                <a:spcPts val="0"/>
              </a:spcBef>
              <a:spcAft>
                <a:spcPts val="0"/>
              </a:spcAft>
              <a:buSzPts val="1200"/>
              <a:buChar char="○"/>
            </a:pPr>
            <a:r>
              <a:rPr lang="en" sz="1200"/>
              <a:t>A purchase order which is issued by a department to a vendor for a set amount, not exceeding $5,000 (state contract is an exception)</a:t>
            </a:r>
            <a:endParaRPr sz="1200"/>
          </a:p>
          <a:p>
            <a:pPr marL="914400" lvl="1" indent="-304800" rtl="0">
              <a:spcBef>
                <a:spcPts val="0"/>
              </a:spcBef>
              <a:spcAft>
                <a:spcPts val="0"/>
              </a:spcAft>
              <a:buSzPts val="1200"/>
              <a:buChar char="○"/>
            </a:pPr>
            <a:r>
              <a:rPr lang="en" sz="1200"/>
              <a:t>During the period of the standing order (1 year), the department will contact that vendor and request goods and services until the value of the standing order is complete.  </a:t>
            </a:r>
            <a:endParaRPr sz="1200"/>
          </a:p>
          <a:p>
            <a:pPr marL="914400" lvl="1" indent="-304800">
              <a:spcBef>
                <a:spcPts val="0"/>
              </a:spcBef>
              <a:spcAft>
                <a:spcPts val="0"/>
              </a:spcAft>
              <a:buSzPts val="1200"/>
              <a:buChar char="○"/>
            </a:pPr>
            <a:r>
              <a:rPr lang="en" sz="1200"/>
              <a:t>Standing Purchase Orders can be decreased or increased during the year.  </a:t>
            </a:r>
            <a:endParaRPr sz="1200"/>
          </a:p>
        </p:txBody>
      </p:sp>
      <p:cxnSp>
        <p:nvCxnSpPr>
          <p:cNvPr id="4" name="Shape 72"/>
          <p:cNvCxnSpPr/>
          <p:nvPr/>
        </p:nvCxnSpPr>
        <p:spPr>
          <a:xfrm>
            <a:off x="364891" y="1080150"/>
            <a:ext cx="3564379" cy="330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Roboto Light"/>
                <a:ea typeface="Roboto Light"/>
                <a:cs typeface="Roboto Light"/>
                <a:sym typeface="Roboto Light"/>
              </a:rPr>
              <a:t>Important </a:t>
            </a:r>
            <a:r>
              <a:rPr lang="en" dirty="0" smtClean="0">
                <a:latin typeface="Roboto Light"/>
                <a:ea typeface="Roboto Light"/>
                <a:cs typeface="Roboto Light"/>
                <a:sym typeface="Roboto Light"/>
              </a:rPr>
              <a:t>Terms </a:t>
            </a:r>
            <a:r>
              <a:rPr lang="en" dirty="0">
                <a:latin typeface="Roboto Light"/>
                <a:ea typeface="Roboto Light"/>
                <a:cs typeface="Roboto Light"/>
                <a:sym typeface="Roboto Light"/>
              </a:rPr>
              <a:t>to Know	</a:t>
            </a:r>
            <a:endParaRPr dirty="0">
              <a:latin typeface="Roboto Light"/>
              <a:ea typeface="Roboto Light"/>
              <a:cs typeface="Roboto Light"/>
              <a:sym typeface="Roboto Light"/>
            </a:endParaRPr>
          </a:p>
        </p:txBody>
      </p:sp>
      <p:sp>
        <p:nvSpPr>
          <p:cNvPr id="143" name="Shape 1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25450" indent="-285750">
              <a:spcBef>
                <a:spcPts val="1600"/>
              </a:spcBef>
              <a:buSzPts val="1400"/>
            </a:pPr>
            <a:r>
              <a:rPr lang="en" sz="1400" dirty="0" smtClean="0"/>
              <a:t>Check </a:t>
            </a:r>
            <a:r>
              <a:rPr lang="en" sz="1400" dirty="0"/>
              <a:t>With Order</a:t>
            </a:r>
            <a:endParaRPr sz="1400" dirty="0"/>
          </a:p>
          <a:p>
            <a:pPr marL="914400" lvl="1" indent="-304800" rtl="0">
              <a:spcBef>
                <a:spcPts val="0"/>
              </a:spcBef>
              <a:spcAft>
                <a:spcPts val="0"/>
              </a:spcAft>
              <a:buSzPts val="1200"/>
              <a:buChar char="○"/>
            </a:pPr>
            <a:r>
              <a:rPr lang="en" sz="1200" dirty="0"/>
              <a:t>If a prepayment/deposit is required</a:t>
            </a:r>
            <a:endParaRPr sz="1200" dirty="0"/>
          </a:p>
          <a:p>
            <a:pPr marL="914400" lvl="1" indent="-304800" rtl="0">
              <a:spcBef>
                <a:spcPts val="0"/>
              </a:spcBef>
              <a:spcAft>
                <a:spcPts val="0"/>
              </a:spcAft>
              <a:buSzPts val="1200"/>
              <a:buChar char="○"/>
            </a:pPr>
            <a:r>
              <a:rPr lang="en" sz="1200" dirty="0"/>
              <a:t>Service contract continuation</a:t>
            </a:r>
            <a:endParaRPr sz="1200" dirty="0"/>
          </a:p>
        </p:txBody>
      </p:sp>
      <p:cxnSp>
        <p:nvCxnSpPr>
          <p:cNvPr id="4" name="Shape 72"/>
          <p:cNvCxnSpPr/>
          <p:nvPr/>
        </p:nvCxnSpPr>
        <p:spPr>
          <a:xfrm>
            <a:off x="311700" y="1014425"/>
            <a:ext cx="4141030" cy="330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Light"/>
                <a:ea typeface="Roboto Light"/>
                <a:cs typeface="Roboto Light"/>
                <a:sym typeface="Roboto Light"/>
              </a:rPr>
              <a:t>When to use a Check Requisition vs. a PO</a:t>
            </a:r>
            <a:endParaRPr>
              <a:latin typeface="Roboto Light"/>
              <a:ea typeface="Roboto Light"/>
              <a:cs typeface="Roboto Light"/>
              <a:sym typeface="Roboto Light"/>
            </a:endParaRPr>
          </a:p>
        </p:txBody>
      </p:sp>
      <p:sp>
        <p:nvSpPr>
          <p:cNvPr id="149" name="Shape 149"/>
          <p:cNvSpPr txBox="1">
            <a:spLocks noGrp="1"/>
          </p:cNvSpPr>
          <p:nvPr>
            <p:ph type="body" idx="1"/>
          </p:nvPr>
        </p:nvSpPr>
        <p:spPr>
          <a:xfrm>
            <a:off x="311700" y="1152475"/>
            <a:ext cx="4104000" cy="25077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dirty="0"/>
              <a:t>Check Requisition</a:t>
            </a:r>
            <a:endParaRPr sz="1400" dirty="0"/>
          </a:p>
          <a:p>
            <a:pPr marL="914400" lvl="1" indent="-304800" rtl="0">
              <a:spcBef>
                <a:spcPts val="0"/>
              </a:spcBef>
              <a:spcAft>
                <a:spcPts val="0"/>
              </a:spcAft>
              <a:buSzPts val="1200"/>
              <a:buChar char="○"/>
            </a:pPr>
            <a:r>
              <a:rPr lang="en" sz="1200" dirty="0"/>
              <a:t>Reimbursement for employee expenses</a:t>
            </a:r>
            <a:endParaRPr sz="1200" dirty="0"/>
          </a:p>
          <a:p>
            <a:pPr marL="1371600" lvl="2" indent="-304800" rtl="0">
              <a:spcBef>
                <a:spcPts val="0"/>
              </a:spcBef>
              <a:spcAft>
                <a:spcPts val="0"/>
              </a:spcAft>
              <a:buSzPts val="1200"/>
              <a:buChar char="■"/>
            </a:pPr>
            <a:r>
              <a:rPr lang="en" sz="1200" dirty="0"/>
              <a:t>Moving expenses</a:t>
            </a:r>
            <a:endParaRPr sz="1200" dirty="0"/>
          </a:p>
          <a:p>
            <a:pPr marL="1371600" lvl="2" indent="-304800" rtl="0">
              <a:spcBef>
                <a:spcPts val="0"/>
              </a:spcBef>
              <a:spcAft>
                <a:spcPts val="0"/>
              </a:spcAft>
              <a:buSzPts val="1200"/>
              <a:buChar char="■"/>
            </a:pPr>
            <a:r>
              <a:rPr lang="en" sz="1200" dirty="0"/>
              <a:t>Professional fees</a:t>
            </a:r>
            <a:endParaRPr sz="1200" dirty="0"/>
          </a:p>
          <a:p>
            <a:pPr marL="914400" lvl="1" indent="-304800" rtl="0">
              <a:spcBef>
                <a:spcPts val="0"/>
              </a:spcBef>
              <a:spcAft>
                <a:spcPts val="0"/>
              </a:spcAft>
              <a:buSzPts val="1200"/>
              <a:buChar char="○"/>
            </a:pPr>
            <a:r>
              <a:rPr lang="en" sz="1200" dirty="0"/>
              <a:t>Non-employee </a:t>
            </a:r>
            <a:r>
              <a:rPr lang="en" sz="1200" dirty="0" smtClean="0"/>
              <a:t>travel reimbursement</a:t>
            </a:r>
          </a:p>
          <a:p>
            <a:pPr marL="914400" lvl="1" indent="-304800" rtl="0">
              <a:spcBef>
                <a:spcPts val="0"/>
              </a:spcBef>
              <a:spcAft>
                <a:spcPts val="0"/>
              </a:spcAft>
              <a:buSzPts val="1200"/>
              <a:buChar char="○"/>
            </a:pPr>
            <a:r>
              <a:rPr lang="en" sz="1200" dirty="0" smtClean="0"/>
              <a:t>Wire transfer</a:t>
            </a:r>
            <a:endParaRPr sz="1200" dirty="0"/>
          </a:p>
          <a:p>
            <a:pPr marL="914400" lvl="1" indent="-304800" rtl="0">
              <a:spcBef>
                <a:spcPts val="0"/>
              </a:spcBef>
              <a:spcAft>
                <a:spcPts val="0"/>
              </a:spcAft>
              <a:buSzPts val="1200"/>
              <a:buChar char="○"/>
            </a:pPr>
            <a:r>
              <a:rPr lang="en" sz="1200" dirty="0"/>
              <a:t>This form is an Accounts Payable form, is located in the Accounts Payable office </a:t>
            </a:r>
            <a:endParaRPr sz="1200"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sp>
        <p:nvSpPr>
          <p:cNvPr id="150" name="Shape 150"/>
          <p:cNvSpPr txBox="1">
            <a:spLocks noGrp="1"/>
          </p:cNvSpPr>
          <p:nvPr>
            <p:ph type="body" idx="1"/>
          </p:nvPr>
        </p:nvSpPr>
        <p:spPr>
          <a:xfrm>
            <a:off x="4618725" y="1152475"/>
            <a:ext cx="4104000" cy="20889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Purchase Order</a:t>
            </a:r>
            <a:endParaRPr sz="1400"/>
          </a:p>
          <a:p>
            <a:pPr marL="914400" lvl="1" indent="-304800" rtl="0">
              <a:spcBef>
                <a:spcPts val="0"/>
              </a:spcBef>
              <a:spcAft>
                <a:spcPts val="0"/>
              </a:spcAft>
              <a:buSzPts val="1200"/>
              <a:buChar char="○"/>
            </a:pPr>
            <a:r>
              <a:rPr lang="en" sz="1200"/>
              <a:t>Supplies</a:t>
            </a:r>
            <a:endParaRPr sz="1200"/>
          </a:p>
          <a:p>
            <a:pPr marL="914400" lvl="1" indent="-304800" rtl="0">
              <a:spcBef>
                <a:spcPts val="0"/>
              </a:spcBef>
              <a:spcAft>
                <a:spcPts val="0"/>
              </a:spcAft>
              <a:buSzPts val="1200"/>
              <a:buChar char="○"/>
            </a:pPr>
            <a:r>
              <a:rPr lang="en" sz="1200"/>
              <a:t>Materials</a:t>
            </a:r>
            <a:endParaRPr sz="1200"/>
          </a:p>
          <a:p>
            <a:pPr marL="914400" lvl="1" indent="-304800" rtl="0">
              <a:spcBef>
                <a:spcPts val="0"/>
              </a:spcBef>
              <a:spcAft>
                <a:spcPts val="0"/>
              </a:spcAft>
              <a:buSzPts val="1200"/>
              <a:buChar char="○"/>
            </a:pPr>
            <a:r>
              <a:rPr lang="en" sz="1200"/>
              <a:t>Services</a:t>
            </a:r>
            <a:endParaRPr sz="1200"/>
          </a:p>
          <a:p>
            <a:pPr marL="914400" lvl="1" indent="-304800" rtl="0">
              <a:spcBef>
                <a:spcPts val="0"/>
              </a:spcBef>
              <a:spcAft>
                <a:spcPts val="0"/>
              </a:spcAft>
              <a:buSzPts val="1200"/>
              <a:buChar char="○"/>
            </a:pPr>
            <a:r>
              <a:rPr lang="en" sz="1200"/>
              <a:t>Equipment</a:t>
            </a:r>
            <a:endParaRPr sz="1200"/>
          </a:p>
          <a:p>
            <a:pPr marL="914400" lvl="1" indent="-304800" rtl="0">
              <a:spcBef>
                <a:spcPts val="0"/>
              </a:spcBef>
              <a:spcAft>
                <a:spcPts val="0"/>
              </a:spcAft>
              <a:buSzPts val="1200"/>
              <a:buChar char="○"/>
            </a:pPr>
            <a:r>
              <a:rPr lang="en" sz="1200"/>
              <a:t>Any contractual agreement</a:t>
            </a:r>
            <a:endParaRPr sz="1200"/>
          </a:p>
          <a:p>
            <a:pPr marL="457200" lvl="0" indent="0" rtl="0">
              <a:spcBef>
                <a:spcPts val="1600"/>
              </a:spcBef>
              <a:spcAft>
                <a:spcPts val="1600"/>
              </a:spcAft>
              <a:buNone/>
            </a:pPr>
            <a:endParaRPr/>
          </a:p>
        </p:txBody>
      </p:sp>
      <p:sp>
        <p:nvSpPr>
          <p:cNvPr id="151" name="Shape 151"/>
          <p:cNvSpPr txBox="1"/>
          <p:nvPr/>
        </p:nvSpPr>
        <p:spPr>
          <a:xfrm>
            <a:off x="434550" y="2980375"/>
            <a:ext cx="8274900" cy="679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a:solidFill>
                  <a:schemeClr val="dk2"/>
                </a:solidFill>
              </a:rPr>
              <a:t>If you are unsure which option to use, please contact the Purchasing Office</a:t>
            </a:r>
            <a:endParaRPr/>
          </a:p>
        </p:txBody>
      </p:sp>
      <p:cxnSp>
        <p:nvCxnSpPr>
          <p:cNvPr id="6" name="Shape 72"/>
          <p:cNvCxnSpPr/>
          <p:nvPr/>
        </p:nvCxnSpPr>
        <p:spPr>
          <a:xfrm>
            <a:off x="311700" y="1017725"/>
            <a:ext cx="6612561" cy="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latin typeface="Roboto Light"/>
                <a:ea typeface="Roboto Light"/>
                <a:cs typeface="Roboto Light"/>
                <a:sym typeface="Roboto Light"/>
              </a:rPr>
              <a:t>Purchase </a:t>
            </a:r>
            <a:r>
              <a:rPr lang="en" dirty="0">
                <a:latin typeface="Roboto Light"/>
                <a:ea typeface="Roboto Light"/>
                <a:cs typeface="Roboto Light"/>
                <a:sym typeface="Roboto Light"/>
              </a:rPr>
              <a:t>Thresholds</a:t>
            </a:r>
            <a:endParaRPr dirty="0">
              <a:latin typeface="Roboto Light"/>
              <a:ea typeface="Roboto Light"/>
              <a:cs typeface="Roboto Light"/>
              <a:sym typeface="Roboto Light"/>
            </a:endParaRPr>
          </a:p>
        </p:txBody>
      </p:sp>
      <p:sp>
        <p:nvSpPr>
          <p:cNvPr id="157" name="Shape 1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dirty="0"/>
              <a:t>For orders $0.00-</a:t>
            </a:r>
            <a:r>
              <a:rPr lang="en" sz="1400" dirty="0" smtClean="0"/>
              <a:t>$5,000:</a:t>
            </a:r>
            <a:endParaRPr sz="1400" dirty="0"/>
          </a:p>
          <a:p>
            <a:pPr marL="914400" lvl="1" indent="-304800" rtl="0">
              <a:spcBef>
                <a:spcPts val="0"/>
              </a:spcBef>
              <a:spcAft>
                <a:spcPts val="0"/>
              </a:spcAft>
              <a:buSzPts val="1200"/>
              <a:buChar char="○"/>
            </a:pPr>
            <a:r>
              <a:rPr lang="en" sz="1200" dirty="0"/>
              <a:t>Bids are not required. However, prudent and competitive business practices are encouraged</a:t>
            </a:r>
            <a:endParaRPr sz="1200" dirty="0"/>
          </a:p>
          <a:p>
            <a:pPr marL="914400" lvl="1" indent="-304800" rtl="0">
              <a:spcBef>
                <a:spcPts val="0"/>
              </a:spcBef>
              <a:spcAft>
                <a:spcPts val="0"/>
              </a:spcAft>
              <a:buSzPts val="1200"/>
              <a:buChar char="○"/>
            </a:pPr>
            <a:r>
              <a:rPr lang="en" sz="1200" dirty="0"/>
              <a:t>Recommended that university employees compare multiple sources for pricing (in written form) of goods or services before completing a </a:t>
            </a:r>
            <a:r>
              <a:rPr lang="en" sz="1200" dirty="0" smtClean="0"/>
              <a:t>transaction</a:t>
            </a:r>
            <a:endParaRPr sz="1200" dirty="0"/>
          </a:p>
          <a:p>
            <a:pPr marL="457200" lvl="0" indent="-317500" rtl="0">
              <a:spcBef>
                <a:spcPts val="1600"/>
              </a:spcBef>
              <a:spcAft>
                <a:spcPts val="0"/>
              </a:spcAft>
              <a:buSzPts val="1400"/>
              <a:buChar char="●"/>
            </a:pPr>
            <a:r>
              <a:rPr lang="en" sz="1400" dirty="0"/>
              <a:t>For orders *$</a:t>
            </a:r>
            <a:r>
              <a:rPr lang="en" sz="1400" dirty="0" smtClean="0"/>
              <a:t>5,001-</a:t>
            </a:r>
            <a:r>
              <a:rPr lang="en" sz="1400" dirty="0"/>
              <a:t>$50,000:</a:t>
            </a:r>
            <a:endParaRPr sz="1400" dirty="0"/>
          </a:p>
          <a:p>
            <a:pPr marL="914400" lvl="1" indent="-304800" rtl="0">
              <a:spcBef>
                <a:spcPts val="0"/>
              </a:spcBef>
              <a:spcAft>
                <a:spcPts val="0"/>
              </a:spcAft>
              <a:buSzPts val="1200"/>
              <a:buChar char="○"/>
            </a:pPr>
            <a:r>
              <a:rPr lang="en" sz="1200" dirty="0"/>
              <a:t>A formal bid document must be prepared and administered by an authorized member of the Purchasing </a:t>
            </a:r>
            <a:r>
              <a:rPr lang="en" sz="1200" dirty="0" smtClean="0"/>
              <a:t>Office</a:t>
            </a:r>
          </a:p>
          <a:p>
            <a:pPr marL="0" lvl="0" indent="0" rtl="0">
              <a:spcBef>
                <a:spcPts val="1600"/>
              </a:spcBef>
              <a:spcAft>
                <a:spcPts val="0"/>
              </a:spcAft>
              <a:buNone/>
            </a:pPr>
            <a:endParaRPr sz="1200" dirty="0"/>
          </a:p>
          <a:p>
            <a:pPr marL="457200" lvl="0" indent="-317500" rtl="0">
              <a:spcBef>
                <a:spcPts val="1600"/>
              </a:spcBef>
              <a:spcAft>
                <a:spcPts val="0"/>
              </a:spcAft>
              <a:buSzPts val="1400"/>
              <a:buChar char="●"/>
            </a:pPr>
            <a:r>
              <a:rPr lang="en" sz="1400" dirty="0"/>
              <a:t>For orders above *$50,000:</a:t>
            </a:r>
            <a:endParaRPr sz="1400" dirty="0"/>
          </a:p>
          <a:p>
            <a:pPr marL="914400" lvl="1" indent="-304800" rtl="0">
              <a:spcBef>
                <a:spcPts val="0"/>
              </a:spcBef>
              <a:spcAft>
                <a:spcPts val="0"/>
              </a:spcAft>
              <a:buSzPts val="1200"/>
              <a:buChar char="○"/>
            </a:pPr>
            <a:r>
              <a:rPr lang="en" sz="1200" dirty="0"/>
              <a:t>The State of Utah Purchasing Policies, procedures, and laws must be adhered to for all purchases of this </a:t>
            </a:r>
            <a:r>
              <a:rPr lang="en" sz="1200" dirty="0" smtClean="0"/>
              <a:t>level</a:t>
            </a:r>
          </a:p>
          <a:p>
            <a:pPr lvl="1" indent="-304800">
              <a:spcBef>
                <a:spcPts val="0"/>
              </a:spcBef>
              <a:buSzPts val="1200"/>
            </a:pPr>
            <a:r>
              <a:rPr lang="en-US" sz="1200" dirty="0"/>
              <a:t>Process time allowed for this level of transaction will be at a minimum of ten (10) working days to satisfy State of Utah code requirements.</a:t>
            </a:r>
            <a:endParaRPr sz="1200" dirty="0"/>
          </a:p>
          <a:p>
            <a:pPr marL="0" lvl="0" indent="0">
              <a:spcBef>
                <a:spcPts val="1600"/>
              </a:spcBef>
              <a:spcAft>
                <a:spcPts val="1600"/>
              </a:spcAft>
              <a:buNone/>
            </a:pPr>
            <a:r>
              <a:rPr lang="en" sz="1200" dirty="0"/>
              <a:t>*Note: The Purchasing Office must be contacted by the end-user prior to any contact with any vendor, person or agency</a:t>
            </a:r>
            <a:endParaRPr sz="1200" dirty="0"/>
          </a:p>
        </p:txBody>
      </p:sp>
      <p:cxnSp>
        <p:nvCxnSpPr>
          <p:cNvPr id="4" name="Shape 72"/>
          <p:cNvCxnSpPr/>
          <p:nvPr/>
        </p:nvCxnSpPr>
        <p:spPr>
          <a:xfrm>
            <a:off x="311700" y="1017725"/>
            <a:ext cx="2935083" cy="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3357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Light"/>
                <a:ea typeface="Roboto Light"/>
                <a:cs typeface="Roboto Light"/>
                <a:sym typeface="Roboto Light"/>
              </a:rPr>
              <a:t>Purchasing Contacts</a:t>
            </a:r>
            <a:endParaRPr>
              <a:latin typeface="Roboto Light"/>
              <a:ea typeface="Roboto Light"/>
              <a:cs typeface="Roboto Light"/>
              <a:sym typeface="Roboto Light"/>
            </a:endParaRPr>
          </a:p>
        </p:txBody>
      </p:sp>
      <p:sp>
        <p:nvSpPr>
          <p:cNvPr id="64" name="Shape 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latin typeface="Roboto Light"/>
                <a:ea typeface="Roboto Light"/>
                <a:cs typeface="Roboto Light"/>
                <a:sym typeface="Roboto Light"/>
              </a:rPr>
              <a:t>Brad Brown - Director of Purchasing</a:t>
            </a:r>
            <a:endParaRPr>
              <a:latin typeface="Roboto Light"/>
              <a:ea typeface="Roboto Light"/>
              <a:cs typeface="Roboto Light"/>
              <a:sym typeface="Roboto Light"/>
            </a:endParaRPr>
          </a:p>
          <a:p>
            <a:pPr marL="457200" lvl="0" indent="-342900" rtl="0">
              <a:lnSpc>
                <a:spcPct val="100000"/>
              </a:lnSpc>
              <a:spcBef>
                <a:spcPts val="1600"/>
              </a:spcBef>
              <a:spcAft>
                <a:spcPts val="0"/>
              </a:spcAft>
              <a:buSzPts val="1800"/>
              <a:buFont typeface="Roboto Light"/>
              <a:buChar char="●"/>
            </a:pPr>
            <a:r>
              <a:rPr lang="en">
                <a:latin typeface="Roboto Light"/>
                <a:ea typeface="Roboto Light"/>
                <a:cs typeface="Roboto Light"/>
                <a:sym typeface="Roboto Light"/>
              </a:rPr>
              <a:t>586-7871 	brown@suu.edu</a:t>
            </a:r>
            <a:endParaRPr>
              <a:latin typeface="Roboto Light"/>
              <a:ea typeface="Roboto Light"/>
              <a:cs typeface="Roboto Light"/>
              <a:sym typeface="Roboto Light"/>
            </a:endParaRPr>
          </a:p>
          <a:p>
            <a:pPr marL="0" lvl="0" indent="0" rtl="0">
              <a:lnSpc>
                <a:spcPct val="100000"/>
              </a:lnSpc>
              <a:spcBef>
                <a:spcPts val="1600"/>
              </a:spcBef>
              <a:spcAft>
                <a:spcPts val="0"/>
              </a:spcAft>
              <a:buNone/>
            </a:pPr>
            <a:r>
              <a:rPr lang="en">
                <a:latin typeface="Roboto Light"/>
                <a:ea typeface="Roboto Light"/>
                <a:cs typeface="Roboto Light"/>
                <a:sym typeface="Roboto Light"/>
              </a:rPr>
              <a:t>Dan Camp - Purchasing Agent</a:t>
            </a:r>
            <a:endParaRPr>
              <a:latin typeface="Roboto Light"/>
              <a:ea typeface="Roboto Light"/>
              <a:cs typeface="Roboto Light"/>
              <a:sym typeface="Roboto Light"/>
            </a:endParaRPr>
          </a:p>
          <a:p>
            <a:pPr marL="457200" lvl="0" indent="-342900" rtl="0">
              <a:lnSpc>
                <a:spcPct val="100000"/>
              </a:lnSpc>
              <a:spcBef>
                <a:spcPts val="1600"/>
              </a:spcBef>
              <a:spcAft>
                <a:spcPts val="0"/>
              </a:spcAft>
              <a:buSzPts val="1800"/>
              <a:buFont typeface="Roboto Light"/>
              <a:buChar char="●"/>
            </a:pPr>
            <a:r>
              <a:rPr lang="en">
                <a:latin typeface="Roboto Light"/>
                <a:ea typeface="Roboto Light"/>
                <a:cs typeface="Roboto Light"/>
                <a:sym typeface="Roboto Light"/>
              </a:rPr>
              <a:t>586-7732 	camp@suu.edu</a:t>
            </a:r>
            <a:endParaRPr>
              <a:latin typeface="Roboto Light"/>
              <a:ea typeface="Roboto Light"/>
              <a:cs typeface="Roboto Light"/>
              <a:sym typeface="Roboto Light"/>
            </a:endParaRPr>
          </a:p>
          <a:p>
            <a:pPr marL="0" lvl="0" indent="0" rtl="0">
              <a:lnSpc>
                <a:spcPct val="100000"/>
              </a:lnSpc>
              <a:spcBef>
                <a:spcPts val="1600"/>
              </a:spcBef>
              <a:spcAft>
                <a:spcPts val="0"/>
              </a:spcAft>
              <a:buNone/>
            </a:pPr>
            <a:r>
              <a:rPr lang="en">
                <a:latin typeface="Roboto Light"/>
                <a:ea typeface="Roboto Light"/>
                <a:cs typeface="Roboto Light"/>
                <a:sym typeface="Roboto Light"/>
              </a:rPr>
              <a:t>Marisa Foster - Administrative Assistant</a:t>
            </a:r>
            <a:endParaRPr>
              <a:latin typeface="Roboto Light"/>
              <a:ea typeface="Roboto Light"/>
              <a:cs typeface="Roboto Light"/>
              <a:sym typeface="Roboto Light"/>
            </a:endParaRPr>
          </a:p>
          <a:p>
            <a:pPr marL="457200" lvl="0" indent="-342900" rtl="0">
              <a:lnSpc>
                <a:spcPct val="100000"/>
              </a:lnSpc>
              <a:spcBef>
                <a:spcPts val="1600"/>
              </a:spcBef>
              <a:spcAft>
                <a:spcPts val="0"/>
              </a:spcAft>
              <a:buSzPts val="1800"/>
              <a:buFont typeface="Roboto Light"/>
              <a:buChar char="●"/>
            </a:pPr>
            <a:r>
              <a:rPr lang="en">
                <a:latin typeface="Roboto Light"/>
                <a:ea typeface="Roboto Light"/>
                <a:cs typeface="Roboto Light"/>
                <a:sym typeface="Roboto Light"/>
              </a:rPr>
              <a:t>586-7717 	fosterm@suu.edu</a:t>
            </a:r>
            <a:endParaRPr>
              <a:latin typeface="Roboto Light"/>
              <a:ea typeface="Roboto Light"/>
              <a:cs typeface="Roboto Light"/>
              <a:sym typeface="Roboto Light"/>
            </a:endParaRPr>
          </a:p>
          <a:p>
            <a:pPr marL="0" lvl="0" indent="0" rtl="0">
              <a:lnSpc>
                <a:spcPct val="100000"/>
              </a:lnSpc>
              <a:spcBef>
                <a:spcPts val="1600"/>
              </a:spcBef>
              <a:spcAft>
                <a:spcPts val="0"/>
              </a:spcAft>
              <a:buNone/>
            </a:pPr>
            <a:r>
              <a:rPr lang="en">
                <a:latin typeface="Roboto Light"/>
                <a:ea typeface="Roboto Light"/>
                <a:cs typeface="Roboto Light"/>
                <a:sym typeface="Roboto Light"/>
              </a:rPr>
              <a:t>Kennedy Cowan - Purchasing Coordinator</a:t>
            </a:r>
            <a:endParaRPr>
              <a:latin typeface="Roboto Light"/>
              <a:ea typeface="Roboto Light"/>
              <a:cs typeface="Roboto Light"/>
              <a:sym typeface="Roboto Light"/>
            </a:endParaRPr>
          </a:p>
          <a:p>
            <a:pPr marL="457200" lvl="0" indent="-342900" rtl="0">
              <a:lnSpc>
                <a:spcPct val="100000"/>
              </a:lnSpc>
              <a:spcBef>
                <a:spcPts val="1600"/>
              </a:spcBef>
              <a:spcAft>
                <a:spcPts val="0"/>
              </a:spcAft>
              <a:buSzPts val="1800"/>
              <a:buFont typeface="Roboto Light"/>
              <a:buChar char="●"/>
            </a:pPr>
            <a:r>
              <a:rPr lang="en">
                <a:latin typeface="Roboto Light"/>
                <a:ea typeface="Roboto Light"/>
                <a:cs typeface="Roboto Light"/>
                <a:sym typeface="Roboto Light"/>
              </a:rPr>
              <a:t>586-7733 	kennedycowan@suu.edu </a:t>
            </a:r>
            <a:endParaRPr>
              <a:latin typeface="Roboto Light"/>
              <a:ea typeface="Roboto Light"/>
              <a:cs typeface="Roboto Light"/>
              <a:sym typeface="Roboto Light"/>
            </a:endParaRPr>
          </a:p>
          <a:p>
            <a:pPr marL="0" lvl="0" indent="0" rtl="0">
              <a:lnSpc>
                <a:spcPct val="100000"/>
              </a:lnSpc>
              <a:spcBef>
                <a:spcPts val="1600"/>
              </a:spcBef>
              <a:spcAft>
                <a:spcPts val="0"/>
              </a:spcAft>
              <a:buNone/>
            </a:pPr>
            <a:endParaRPr/>
          </a:p>
          <a:p>
            <a:pPr marL="0" lvl="0" indent="0">
              <a:spcBef>
                <a:spcPts val="1600"/>
              </a:spcBef>
              <a:spcAft>
                <a:spcPts val="1600"/>
              </a:spcAft>
              <a:buNone/>
            </a:pPr>
            <a:endParaRPr/>
          </a:p>
        </p:txBody>
      </p:sp>
      <p:cxnSp>
        <p:nvCxnSpPr>
          <p:cNvPr id="65" name="Shape 65"/>
          <p:cNvCxnSpPr/>
          <p:nvPr/>
        </p:nvCxnSpPr>
        <p:spPr>
          <a:xfrm>
            <a:off x="314200" y="1058750"/>
            <a:ext cx="8483700" cy="6900"/>
          </a:xfrm>
          <a:prstGeom prst="straightConnector1">
            <a:avLst/>
          </a:prstGeom>
          <a:noFill/>
          <a:ln w="76200" cap="flat" cmpd="sng">
            <a:solidFill>
              <a:schemeClr val="dk2"/>
            </a:solidFill>
            <a:prstDash val="solid"/>
            <a:round/>
            <a:headEnd type="none" w="med" len="med"/>
            <a:tailEnd type="none" w="med" len="med"/>
          </a:ln>
        </p:spPr>
      </p:cxnSp>
      <p:cxnSp>
        <p:nvCxnSpPr>
          <p:cNvPr id="66" name="Shape 66"/>
          <p:cNvCxnSpPr/>
          <p:nvPr/>
        </p:nvCxnSpPr>
        <p:spPr>
          <a:xfrm>
            <a:off x="314200" y="965013"/>
            <a:ext cx="8483700" cy="690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Roboto Light"/>
                <a:ea typeface="Roboto Light"/>
                <a:cs typeface="Roboto Light"/>
                <a:sym typeface="Roboto Light"/>
              </a:rPr>
              <a:t>General Purchasing</a:t>
            </a:r>
            <a:endParaRPr>
              <a:latin typeface="Roboto Light"/>
              <a:ea typeface="Roboto Light"/>
              <a:cs typeface="Roboto Light"/>
              <a:sym typeface="Roboto Light"/>
            </a:endParaRPr>
          </a:p>
        </p:txBody>
      </p:sp>
      <p:cxnSp>
        <p:nvCxnSpPr>
          <p:cNvPr id="72" name="Shape 72"/>
          <p:cNvCxnSpPr/>
          <p:nvPr/>
        </p:nvCxnSpPr>
        <p:spPr>
          <a:xfrm>
            <a:off x="265500" y="2660763"/>
            <a:ext cx="4065300" cy="3300"/>
          </a:xfrm>
          <a:prstGeom prst="straightConnector1">
            <a:avLst/>
          </a:prstGeom>
          <a:noFill/>
          <a:ln w="76200" cap="flat" cmpd="sng">
            <a:solidFill>
              <a:srgbClr val="CC0000"/>
            </a:solidFill>
            <a:prstDash val="solid"/>
            <a:round/>
            <a:headEnd type="none" w="med" len="med"/>
            <a:tailEnd type="none" w="med" len="med"/>
          </a:ln>
        </p:spPr>
      </p:cxnSp>
      <p:cxnSp>
        <p:nvCxnSpPr>
          <p:cNvPr id="73" name="Shape 73"/>
          <p:cNvCxnSpPr/>
          <p:nvPr/>
        </p:nvCxnSpPr>
        <p:spPr>
          <a:xfrm>
            <a:off x="265500" y="2755825"/>
            <a:ext cx="4065300" cy="3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Roboto Light"/>
                <a:ea typeface="Roboto Light"/>
                <a:cs typeface="Roboto Light"/>
                <a:sym typeface="Roboto Light"/>
              </a:rPr>
              <a:t>Policy and Procedures</a:t>
            </a:r>
            <a:endParaRPr dirty="0">
              <a:latin typeface="Roboto Light"/>
              <a:ea typeface="Roboto Light"/>
              <a:cs typeface="Roboto Light"/>
              <a:sym typeface="Roboto Light"/>
            </a:endParaRPr>
          </a:p>
          <a:p>
            <a:pPr marL="0" lvl="0" indent="0">
              <a:spcBef>
                <a:spcPts val="0"/>
              </a:spcBef>
              <a:spcAft>
                <a:spcPts val="0"/>
              </a:spcAft>
              <a:buNone/>
            </a:pPr>
            <a:endParaRPr dirty="0">
              <a:latin typeface="Roboto Light"/>
              <a:ea typeface="Roboto Light"/>
              <a:cs typeface="Roboto Light"/>
              <a:sym typeface="Roboto Light"/>
            </a:endParaRPr>
          </a:p>
        </p:txBody>
      </p:sp>
      <p:sp>
        <p:nvSpPr>
          <p:cNvPr id="79" name="Shape 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State of Utah Procurement and SUU Policy determine the rules, regulations, and order for our university</a:t>
            </a:r>
            <a:endParaRPr/>
          </a:p>
          <a:p>
            <a:pPr marL="457200" lvl="0" indent="-342900" rtl="0">
              <a:spcBef>
                <a:spcPts val="0"/>
              </a:spcBef>
              <a:spcAft>
                <a:spcPts val="0"/>
              </a:spcAft>
              <a:buSzPts val="1800"/>
              <a:buChar char="●"/>
            </a:pPr>
            <a:r>
              <a:rPr lang="en"/>
              <a:t>The university has an extensive policy regarding the purchasing of goods and services. The Purchasing Office is here to help you and your department be in compliance with policy and to help with the procedures required</a:t>
            </a:r>
            <a:endParaRPr/>
          </a:p>
          <a:p>
            <a:pPr marL="457200" lvl="0" indent="-342900">
              <a:spcBef>
                <a:spcPts val="0"/>
              </a:spcBef>
              <a:spcAft>
                <a:spcPts val="0"/>
              </a:spcAft>
              <a:buSzPts val="1800"/>
              <a:buChar char="●"/>
            </a:pPr>
            <a:r>
              <a:rPr lang="en"/>
              <a:t>A copy of the policy is available at the Purchasing Office or online at </a:t>
            </a:r>
            <a:r>
              <a:rPr lang="en" u="sng">
                <a:solidFill>
                  <a:schemeClr val="hlink"/>
                </a:solidFill>
                <a:hlinkClick r:id="rId3"/>
              </a:rPr>
              <a:t>www.suu.edu/ad/purchasing/policies.html</a:t>
            </a:r>
            <a:r>
              <a:rPr lang="en"/>
              <a:t> </a:t>
            </a:r>
            <a:endParaRPr/>
          </a:p>
        </p:txBody>
      </p:sp>
      <p:cxnSp>
        <p:nvCxnSpPr>
          <p:cNvPr id="4" name="Shape 72"/>
          <p:cNvCxnSpPr/>
          <p:nvPr/>
        </p:nvCxnSpPr>
        <p:spPr>
          <a:xfrm>
            <a:off x="311700" y="1017725"/>
            <a:ext cx="3644074" cy="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Roboto Light"/>
                <a:ea typeface="Roboto Light"/>
                <a:cs typeface="Roboto Light"/>
                <a:sym typeface="Roboto Light"/>
              </a:rPr>
              <a:t>Placing Orders</a:t>
            </a:r>
            <a:endParaRPr>
              <a:latin typeface="Roboto Light"/>
              <a:ea typeface="Roboto Light"/>
              <a:cs typeface="Roboto Light"/>
              <a:sym typeface="Roboto Light"/>
            </a:endParaRPr>
          </a:p>
        </p:txBody>
      </p:sp>
      <p:sp>
        <p:nvSpPr>
          <p:cNvPr id="85" name="Shape 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Only purchasing office personnel are authorized to sign agreements that involve university funds</a:t>
            </a:r>
            <a:endParaRPr dirty="0"/>
          </a:p>
          <a:p>
            <a:pPr marL="457200" lvl="0" indent="-342900" rtl="0">
              <a:spcBef>
                <a:spcPts val="0"/>
              </a:spcBef>
              <a:spcAft>
                <a:spcPts val="0"/>
              </a:spcAft>
              <a:buSzPts val="1800"/>
              <a:buChar char="●"/>
            </a:pPr>
            <a:r>
              <a:rPr lang="en" dirty="0"/>
              <a:t>No employee may ever authorize, place, approve, agree, promise, or order any item without prior approval through the use of a</a:t>
            </a:r>
            <a:endParaRPr dirty="0"/>
          </a:p>
          <a:p>
            <a:pPr marL="914400" lvl="1" indent="-304800" rtl="0">
              <a:spcBef>
                <a:spcPts val="0"/>
              </a:spcBef>
              <a:spcAft>
                <a:spcPts val="0"/>
              </a:spcAft>
              <a:buSzPts val="1200"/>
              <a:buChar char="○"/>
            </a:pPr>
            <a:r>
              <a:rPr lang="en" sz="1200" dirty="0"/>
              <a:t>Purchase Order</a:t>
            </a:r>
            <a:endParaRPr sz="1200" dirty="0"/>
          </a:p>
          <a:p>
            <a:pPr marL="914400" lvl="1" indent="-304800" rtl="0">
              <a:spcBef>
                <a:spcPts val="0"/>
              </a:spcBef>
              <a:spcAft>
                <a:spcPts val="0"/>
              </a:spcAft>
              <a:buSzPts val="1200"/>
              <a:buChar char="○"/>
            </a:pPr>
            <a:r>
              <a:rPr lang="en" sz="1200" dirty="0"/>
              <a:t>Purchasing Card</a:t>
            </a:r>
            <a:endParaRPr sz="1200" dirty="0"/>
          </a:p>
          <a:p>
            <a:pPr marL="457200" lvl="0" indent="-342900" rtl="0">
              <a:spcBef>
                <a:spcPts val="0"/>
              </a:spcBef>
              <a:spcAft>
                <a:spcPts val="0"/>
              </a:spcAft>
              <a:buSzPts val="1800"/>
              <a:buChar char="●"/>
            </a:pPr>
            <a:r>
              <a:rPr lang="en" dirty="0"/>
              <a:t>The only personnel authorized to sign contracts are Brad Brown, Marvin Dodge, and President Wyatt</a:t>
            </a:r>
            <a:endParaRPr dirty="0"/>
          </a:p>
          <a:p>
            <a:pPr marL="0" lvl="0" indent="0">
              <a:spcBef>
                <a:spcPts val="1600"/>
              </a:spcBef>
              <a:spcAft>
                <a:spcPts val="1600"/>
              </a:spcAft>
              <a:buNone/>
            </a:pPr>
            <a:endParaRPr sz="1200" dirty="0"/>
          </a:p>
        </p:txBody>
      </p:sp>
      <p:cxnSp>
        <p:nvCxnSpPr>
          <p:cNvPr id="4" name="Shape 72"/>
          <p:cNvCxnSpPr/>
          <p:nvPr/>
        </p:nvCxnSpPr>
        <p:spPr>
          <a:xfrm>
            <a:off x="311700" y="1080150"/>
            <a:ext cx="2458004" cy="330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Roboto Light"/>
                <a:ea typeface="Roboto Light"/>
                <a:cs typeface="Roboto Light"/>
                <a:sym typeface="Roboto Light"/>
              </a:rPr>
              <a:t>Purchasing Cards</a:t>
            </a:r>
            <a:endParaRPr>
              <a:latin typeface="Roboto Light"/>
              <a:ea typeface="Roboto Light"/>
              <a:cs typeface="Roboto Light"/>
              <a:sym typeface="Roboto Light"/>
            </a:endParaRPr>
          </a:p>
        </p:txBody>
      </p:sp>
      <p:sp>
        <p:nvSpPr>
          <p:cNvPr id="91" name="Shape 91"/>
          <p:cNvSpPr txBox="1">
            <a:spLocks noGrp="1"/>
          </p:cNvSpPr>
          <p:nvPr>
            <p:ph type="subTitle" idx="1"/>
          </p:nvPr>
        </p:nvSpPr>
        <p:spPr>
          <a:xfrm>
            <a:off x="275550" y="2851475"/>
            <a:ext cx="4045200" cy="123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latin typeface="Roboto Light"/>
                <a:ea typeface="Roboto Light"/>
                <a:cs typeface="Roboto Light"/>
                <a:sym typeface="Roboto Light"/>
              </a:rPr>
              <a:t>Contact Kennedy with any questions/concerns</a:t>
            </a:r>
            <a:endParaRPr sz="1800">
              <a:latin typeface="Roboto Light"/>
              <a:ea typeface="Roboto Light"/>
              <a:cs typeface="Roboto Light"/>
              <a:sym typeface="Roboto Light"/>
            </a:endParaRPr>
          </a:p>
        </p:txBody>
      </p:sp>
      <p:sp>
        <p:nvSpPr>
          <p:cNvPr id="92" name="Shape 9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r>
              <a:rPr lang="en"/>
              <a:t>University owned Visa credit cards for employees normal day-to-day requirements and other special needs</a:t>
            </a:r>
            <a:endParaRPr/>
          </a:p>
        </p:txBody>
      </p:sp>
      <p:cxnSp>
        <p:nvCxnSpPr>
          <p:cNvPr id="93" name="Shape 93"/>
          <p:cNvCxnSpPr/>
          <p:nvPr/>
        </p:nvCxnSpPr>
        <p:spPr>
          <a:xfrm>
            <a:off x="265500" y="2660763"/>
            <a:ext cx="4065300" cy="3300"/>
          </a:xfrm>
          <a:prstGeom prst="straightConnector1">
            <a:avLst/>
          </a:prstGeom>
          <a:noFill/>
          <a:ln w="76200" cap="flat" cmpd="sng">
            <a:solidFill>
              <a:srgbClr val="CC0000"/>
            </a:solidFill>
            <a:prstDash val="solid"/>
            <a:round/>
            <a:headEnd type="none" w="med" len="med"/>
            <a:tailEnd type="none" w="med" len="med"/>
          </a:ln>
        </p:spPr>
      </p:cxnSp>
      <p:cxnSp>
        <p:nvCxnSpPr>
          <p:cNvPr id="94" name="Shape 94"/>
          <p:cNvCxnSpPr/>
          <p:nvPr/>
        </p:nvCxnSpPr>
        <p:spPr>
          <a:xfrm>
            <a:off x="265500" y="2755825"/>
            <a:ext cx="4065300" cy="3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15787"/>
            <a:ext cx="39999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Roboto Light"/>
                <a:ea typeface="Roboto Light"/>
                <a:cs typeface="Roboto Light"/>
                <a:sym typeface="Roboto Light"/>
              </a:rPr>
              <a:t>Purchasing Card Processes</a:t>
            </a:r>
            <a:endParaRPr dirty="0">
              <a:latin typeface="Roboto Light"/>
              <a:ea typeface="Roboto Light"/>
              <a:cs typeface="Roboto Light"/>
              <a:sym typeface="Roboto Light"/>
            </a:endParaRPr>
          </a:p>
          <a:p>
            <a:pPr marL="0" lvl="0" indent="0">
              <a:spcBef>
                <a:spcPts val="0"/>
              </a:spcBef>
              <a:spcAft>
                <a:spcPts val="0"/>
              </a:spcAft>
              <a:buNone/>
            </a:pPr>
            <a:endParaRPr dirty="0">
              <a:latin typeface="Roboto Light"/>
              <a:ea typeface="Roboto Light"/>
              <a:cs typeface="Roboto Light"/>
              <a:sym typeface="Roboto Light"/>
            </a:endParaRPr>
          </a:p>
        </p:txBody>
      </p:sp>
      <p:sp>
        <p:nvSpPr>
          <p:cNvPr id="100" name="Shape 10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dirty="0"/>
              <a:t>To receive a new purchasing card</a:t>
            </a:r>
            <a:endParaRPr dirty="0"/>
          </a:p>
          <a:p>
            <a:pPr marL="914400" lvl="1" indent="-304800" rtl="0">
              <a:spcBef>
                <a:spcPts val="0"/>
              </a:spcBef>
              <a:spcAft>
                <a:spcPts val="0"/>
              </a:spcAft>
              <a:buSzPts val="1200"/>
              <a:buChar char="○"/>
            </a:pPr>
            <a:r>
              <a:rPr lang="en" dirty="0"/>
              <a:t>Submit to Kennedy a filled Purchasing Card Application that is signed by the account manager and supervisor</a:t>
            </a:r>
            <a:endParaRPr dirty="0"/>
          </a:p>
          <a:p>
            <a:pPr marL="914400" lvl="1" indent="-304800" rtl="0">
              <a:spcBef>
                <a:spcPts val="0"/>
              </a:spcBef>
              <a:spcAft>
                <a:spcPts val="0"/>
              </a:spcAft>
              <a:buSzPts val="1200"/>
              <a:buChar char="○"/>
            </a:pPr>
            <a:r>
              <a:rPr lang="en" dirty="0"/>
              <a:t>When the card arrives, the cardholder will go through training with Kennedy</a:t>
            </a:r>
            <a:endParaRPr dirty="0"/>
          </a:p>
          <a:p>
            <a:pPr marL="457200" lvl="0" indent="-317500" rtl="0">
              <a:spcBef>
                <a:spcPts val="0"/>
              </a:spcBef>
              <a:spcAft>
                <a:spcPts val="0"/>
              </a:spcAft>
              <a:buSzPts val="1400"/>
              <a:buChar char="●"/>
            </a:pPr>
            <a:r>
              <a:rPr lang="en" dirty="0"/>
              <a:t>To adjust a purchasing </a:t>
            </a:r>
            <a:r>
              <a:rPr lang="en" dirty="0" smtClean="0"/>
              <a:t>card (allow 24 hrs)</a:t>
            </a:r>
            <a:endParaRPr dirty="0"/>
          </a:p>
          <a:p>
            <a:pPr marL="914400" lvl="1" indent="-304800" rtl="0">
              <a:spcBef>
                <a:spcPts val="0"/>
              </a:spcBef>
              <a:spcAft>
                <a:spcPts val="0"/>
              </a:spcAft>
              <a:buSzPts val="1200"/>
              <a:buChar char="○"/>
            </a:pPr>
            <a:r>
              <a:rPr lang="en" dirty="0"/>
              <a:t>Fill out an Adjustment Request Form</a:t>
            </a:r>
            <a:endParaRPr dirty="0"/>
          </a:p>
          <a:p>
            <a:pPr marL="914400" lvl="1" indent="-304800" rtl="0">
              <a:spcBef>
                <a:spcPts val="0"/>
              </a:spcBef>
              <a:spcAft>
                <a:spcPts val="0"/>
              </a:spcAft>
              <a:buSzPts val="1200"/>
              <a:buChar char="○"/>
            </a:pPr>
            <a:r>
              <a:rPr lang="en" dirty="0"/>
              <a:t>Have the account manager sign the form</a:t>
            </a:r>
            <a:endParaRPr dirty="0"/>
          </a:p>
          <a:p>
            <a:pPr marL="914400" lvl="1" indent="-304800" rtl="0">
              <a:spcBef>
                <a:spcPts val="0"/>
              </a:spcBef>
              <a:spcAft>
                <a:spcPts val="0"/>
              </a:spcAft>
              <a:buSzPts val="1200"/>
              <a:buChar char="○"/>
            </a:pPr>
            <a:r>
              <a:rPr lang="en" dirty="0"/>
              <a:t>If the request is for restaurants to be open on the card, the VP, Dean, or President needs to sign off on the form</a:t>
            </a:r>
            <a:endParaRPr dirty="0"/>
          </a:p>
          <a:p>
            <a:pPr marL="914400" lvl="1" indent="-304800" rtl="0">
              <a:spcBef>
                <a:spcPts val="0"/>
              </a:spcBef>
              <a:spcAft>
                <a:spcPts val="0"/>
              </a:spcAft>
              <a:buSzPts val="1200"/>
              <a:buChar char="○"/>
            </a:pPr>
            <a:r>
              <a:rPr lang="en" dirty="0"/>
              <a:t>Send that form to Kennedy</a:t>
            </a:r>
            <a:endParaRPr dirty="0"/>
          </a:p>
          <a:p>
            <a:pPr marL="457200" lvl="0" indent="-317500" rtl="0">
              <a:spcBef>
                <a:spcPts val="0"/>
              </a:spcBef>
              <a:spcAft>
                <a:spcPts val="0"/>
              </a:spcAft>
              <a:buSzPts val="1400"/>
              <a:buChar char="●"/>
            </a:pPr>
            <a:r>
              <a:rPr lang="en" dirty="0"/>
              <a:t>Monthly limits start over between the 10th and 12th of every month</a:t>
            </a:r>
            <a:endParaRPr dirty="0"/>
          </a:p>
        </p:txBody>
      </p:sp>
      <p:sp>
        <p:nvSpPr>
          <p:cNvPr id="101" name="Shape 10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dirty="0"/>
              <a:t>Important forms include</a:t>
            </a:r>
            <a:endParaRPr dirty="0"/>
          </a:p>
          <a:p>
            <a:pPr marL="914400" lvl="1" indent="-304800" rtl="0">
              <a:spcBef>
                <a:spcPts val="0"/>
              </a:spcBef>
              <a:spcAft>
                <a:spcPts val="0"/>
              </a:spcAft>
              <a:buSzPts val="1200"/>
              <a:buChar char="○"/>
            </a:pPr>
            <a:r>
              <a:rPr lang="en" dirty="0"/>
              <a:t>Purchasing Card Application</a:t>
            </a:r>
            <a:endParaRPr dirty="0"/>
          </a:p>
          <a:p>
            <a:pPr marL="914400" lvl="1" indent="-304800" rtl="0">
              <a:spcBef>
                <a:spcPts val="0"/>
              </a:spcBef>
              <a:spcAft>
                <a:spcPts val="0"/>
              </a:spcAft>
              <a:buSzPts val="1200"/>
              <a:buChar char="○"/>
            </a:pPr>
            <a:r>
              <a:rPr lang="en" dirty="0"/>
              <a:t>Purchasing Card Guide</a:t>
            </a:r>
            <a:endParaRPr dirty="0"/>
          </a:p>
          <a:p>
            <a:pPr marL="914400" lvl="1" indent="-304800" rtl="0">
              <a:spcBef>
                <a:spcPts val="0"/>
              </a:spcBef>
              <a:spcAft>
                <a:spcPts val="0"/>
              </a:spcAft>
              <a:buSzPts val="1200"/>
              <a:buChar char="○"/>
            </a:pPr>
            <a:r>
              <a:rPr lang="en" dirty="0"/>
              <a:t>Business Meal Form</a:t>
            </a:r>
            <a:endParaRPr dirty="0"/>
          </a:p>
          <a:p>
            <a:pPr marL="914400" lvl="1" indent="-304800">
              <a:spcBef>
                <a:spcPts val="0"/>
              </a:spcBef>
              <a:spcAft>
                <a:spcPts val="0"/>
              </a:spcAft>
              <a:buSzPts val="1200"/>
              <a:buChar char="○"/>
            </a:pPr>
            <a:r>
              <a:rPr lang="en" dirty="0"/>
              <a:t>Flower Form</a:t>
            </a:r>
            <a:endParaRPr dirty="0"/>
          </a:p>
        </p:txBody>
      </p:sp>
      <p:sp>
        <p:nvSpPr>
          <p:cNvPr id="102" name="Shape 102"/>
          <p:cNvSpPr txBox="1">
            <a:spLocks noGrp="1"/>
          </p:cNvSpPr>
          <p:nvPr>
            <p:ph type="title"/>
          </p:nvPr>
        </p:nvSpPr>
        <p:spPr>
          <a:xfrm>
            <a:off x="4832400" y="430933"/>
            <a:ext cx="39999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latin typeface="Roboto Light"/>
                <a:ea typeface="Roboto Light"/>
                <a:cs typeface="Roboto Light"/>
                <a:sym typeface="Roboto Light"/>
              </a:rPr>
              <a:t>Forms</a:t>
            </a:r>
            <a:endParaRPr dirty="0">
              <a:latin typeface="Roboto Light"/>
              <a:ea typeface="Roboto Light"/>
              <a:cs typeface="Roboto Light"/>
              <a:sym typeface="Roboto Light"/>
            </a:endParaRPr>
          </a:p>
        </p:txBody>
      </p:sp>
      <p:cxnSp>
        <p:nvCxnSpPr>
          <p:cNvPr id="6" name="Shape 72"/>
          <p:cNvCxnSpPr/>
          <p:nvPr/>
        </p:nvCxnSpPr>
        <p:spPr>
          <a:xfrm>
            <a:off x="311700" y="1152475"/>
            <a:ext cx="2822439" cy="0"/>
          </a:xfrm>
          <a:prstGeom prst="straightConnector1">
            <a:avLst/>
          </a:prstGeom>
          <a:noFill/>
          <a:ln w="76200" cap="flat" cmpd="sng">
            <a:solidFill>
              <a:srgbClr val="CC0000"/>
            </a:solidFill>
            <a:prstDash val="solid"/>
            <a:round/>
            <a:headEnd type="none" w="med" len="med"/>
            <a:tailEnd type="none" w="med" len="med"/>
          </a:ln>
        </p:spPr>
      </p:cxnSp>
      <p:cxnSp>
        <p:nvCxnSpPr>
          <p:cNvPr id="8" name="Shape 72"/>
          <p:cNvCxnSpPr/>
          <p:nvPr/>
        </p:nvCxnSpPr>
        <p:spPr>
          <a:xfrm>
            <a:off x="4903761" y="1149175"/>
            <a:ext cx="1225369" cy="330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Roboto Light"/>
                <a:ea typeface="Roboto Light"/>
                <a:cs typeface="Roboto Light"/>
                <a:sym typeface="Roboto Light"/>
              </a:rPr>
              <a:t>Purchasing Card Policies and Procedures</a:t>
            </a:r>
            <a:endParaRPr dirty="0">
              <a:latin typeface="Roboto Light"/>
              <a:ea typeface="Roboto Light"/>
              <a:cs typeface="Roboto Light"/>
              <a:sym typeface="Roboto Light"/>
            </a:endParaRPr>
          </a:p>
        </p:txBody>
      </p:sp>
      <p:sp>
        <p:nvSpPr>
          <p:cNvPr id="108" name="Shape 10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Standard Limits</a:t>
            </a:r>
            <a:endParaRPr/>
          </a:p>
          <a:p>
            <a:pPr marL="914400" lvl="1" indent="-304800" rtl="0">
              <a:spcBef>
                <a:spcPts val="0"/>
              </a:spcBef>
              <a:spcAft>
                <a:spcPts val="0"/>
              </a:spcAft>
              <a:buSzPts val="1200"/>
              <a:buChar char="○"/>
            </a:pPr>
            <a:r>
              <a:rPr lang="en"/>
              <a:t>$1,000 per transaction</a:t>
            </a:r>
            <a:endParaRPr/>
          </a:p>
          <a:p>
            <a:pPr marL="914400" lvl="1" indent="-304800" rtl="0">
              <a:spcBef>
                <a:spcPts val="0"/>
              </a:spcBef>
              <a:spcAft>
                <a:spcPts val="0"/>
              </a:spcAft>
              <a:buSzPts val="1200"/>
              <a:buChar char="○"/>
            </a:pPr>
            <a:r>
              <a:rPr lang="en"/>
              <a:t>$5,000 monthly</a:t>
            </a:r>
            <a:endParaRPr/>
          </a:p>
          <a:p>
            <a:pPr marL="457200" lvl="0" indent="-317500" rtl="0">
              <a:spcBef>
                <a:spcPts val="0"/>
              </a:spcBef>
              <a:spcAft>
                <a:spcPts val="0"/>
              </a:spcAft>
              <a:buSzPts val="1400"/>
              <a:buChar char="●"/>
            </a:pPr>
            <a:r>
              <a:rPr lang="en"/>
              <a:t>Tax Exempt in Utah</a:t>
            </a:r>
            <a:endParaRPr/>
          </a:p>
          <a:p>
            <a:pPr marL="914400" lvl="1" indent="-304800" rtl="0">
              <a:spcBef>
                <a:spcPts val="0"/>
              </a:spcBef>
              <a:spcAft>
                <a:spcPts val="0"/>
              </a:spcAft>
              <a:buSzPts val="1200"/>
              <a:buChar char="○"/>
            </a:pPr>
            <a:r>
              <a:rPr lang="en"/>
              <a:t>Hotels are NOT tax exempt</a:t>
            </a:r>
            <a:endParaRPr/>
          </a:p>
          <a:p>
            <a:pPr marL="457200" lvl="0" indent="-317500" rtl="0">
              <a:spcBef>
                <a:spcPts val="0"/>
              </a:spcBef>
              <a:spcAft>
                <a:spcPts val="0"/>
              </a:spcAft>
              <a:buSzPts val="1400"/>
              <a:buChar char="●"/>
            </a:pPr>
            <a:r>
              <a:rPr lang="en"/>
              <a:t>Use anywhere that accepts Visa</a:t>
            </a:r>
            <a:endParaRPr/>
          </a:p>
          <a:p>
            <a:pPr marL="914400" lvl="1" indent="-304800" rtl="0">
              <a:spcBef>
                <a:spcPts val="0"/>
              </a:spcBef>
              <a:spcAft>
                <a:spcPts val="0"/>
              </a:spcAft>
              <a:buSzPts val="1200"/>
              <a:buChar char="○"/>
            </a:pPr>
            <a:r>
              <a:rPr lang="en"/>
              <a:t>NOT on SUU’s Campus - Index code instead</a:t>
            </a:r>
            <a:endParaRPr/>
          </a:p>
          <a:p>
            <a:pPr marL="914400" lvl="1" indent="-304800" rtl="0">
              <a:spcBef>
                <a:spcPts val="0"/>
              </a:spcBef>
              <a:spcAft>
                <a:spcPts val="0"/>
              </a:spcAft>
              <a:buSzPts val="1200"/>
              <a:buChar char="○"/>
            </a:pPr>
            <a:r>
              <a:rPr lang="en"/>
              <a:t>Post Office is exception</a:t>
            </a:r>
            <a:endParaRPr/>
          </a:p>
          <a:p>
            <a:pPr marL="457200" lvl="0" indent="-317500" rtl="0">
              <a:spcBef>
                <a:spcPts val="0"/>
              </a:spcBef>
              <a:spcAft>
                <a:spcPts val="0"/>
              </a:spcAft>
              <a:buSzPts val="1400"/>
              <a:buChar char="●"/>
            </a:pPr>
            <a:r>
              <a:rPr lang="en"/>
              <a:t>The cardholder is personally liable for all transactions</a:t>
            </a:r>
            <a:endParaRPr/>
          </a:p>
          <a:p>
            <a:pPr marL="457200" lvl="0" indent="-317500" rtl="0">
              <a:spcBef>
                <a:spcPts val="0"/>
              </a:spcBef>
              <a:spcAft>
                <a:spcPts val="0"/>
              </a:spcAft>
              <a:buSzPts val="1400"/>
              <a:buChar char="●"/>
            </a:pPr>
            <a:r>
              <a:rPr lang="en"/>
              <a:t>Only the cardholder is allowed to use the card</a:t>
            </a:r>
            <a:endParaRPr/>
          </a:p>
          <a:p>
            <a:pPr marL="457200" lvl="0" indent="-317500" rtl="0">
              <a:spcBef>
                <a:spcPts val="0"/>
              </a:spcBef>
              <a:spcAft>
                <a:spcPts val="0"/>
              </a:spcAft>
              <a:buSzPts val="1400"/>
              <a:buChar char="●"/>
            </a:pPr>
            <a:r>
              <a:rPr lang="en"/>
              <a:t>Use for travel</a:t>
            </a:r>
            <a:endParaRPr/>
          </a:p>
          <a:p>
            <a:pPr marL="914400" lvl="1" indent="-304800" rtl="0">
              <a:spcBef>
                <a:spcPts val="0"/>
              </a:spcBef>
              <a:spcAft>
                <a:spcPts val="0"/>
              </a:spcAft>
              <a:buSzPts val="1200"/>
              <a:buChar char="○"/>
            </a:pPr>
            <a:r>
              <a:rPr lang="en"/>
              <a:t>Hotel rooms, airline tickets, car rentals</a:t>
            </a:r>
            <a:endParaRPr/>
          </a:p>
          <a:p>
            <a:pPr marL="914400" lvl="1" indent="-304800" rtl="0">
              <a:spcBef>
                <a:spcPts val="0"/>
              </a:spcBef>
              <a:spcAft>
                <a:spcPts val="0"/>
              </a:spcAft>
              <a:buSzPts val="1200"/>
              <a:buChar char="○"/>
            </a:pPr>
            <a:r>
              <a:rPr lang="en"/>
              <a:t>NOT fuel</a:t>
            </a:r>
            <a:endParaRPr/>
          </a:p>
        </p:txBody>
      </p:sp>
      <p:sp>
        <p:nvSpPr>
          <p:cNvPr id="109" name="Shape 10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dirty="0"/>
              <a:t>Purchasing food for departmental meetings, parties, or open houses for faculty/staff members must be approved by the Dean, VP, or President</a:t>
            </a:r>
            <a:endParaRPr dirty="0"/>
          </a:p>
          <a:p>
            <a:pPr marL="457200" lvl="0" indent="-317500" rtl="0">
              <a:spcBef>
                <a:spcPts val="0"/>
              </a:spcBef>
              <a:spcAft>
                <a:spcPts val="0"/>
              </a:spcAft>
              <a:buSzPts val="1400"/>
              <a:buChar char="●"/>
            </a:pPr>
            <a:r>
              <a:rPr lang="en" dirty="0"/>
              <a:t>All food purchases must be accompanied by Business Meal Form</a:t>
            </a:r>
            <a:endParaRPr dirty="0"/>
          </a:p>
          <a:p>
            <a:pPr marL="914400" lvl="1" indent="-304800" rtl="0">
              <a:spcBef>
                <a:spcPts val="0"/>
              </a:spcBef>
              <a:spcAft>
                <a:spcPts val="0"/>
              </a:spcAft>
              <a:buSzPts val="1200"/>
              <a:buChar char="○"/>
            </a:pPr>
            <a:r>
              <a:rPr lang="en" dirty="0"/>
              <a:t>Signed by Dean, VP, or President </a:t>
            </a:r>
            <a:endParaRPr dirty="0"/>
          </a:p>
          <a:p>
            <a:pPr marL="457200" lvl="0" indent="-317500" rtl="0">
              <a:spcBef>
                <a:spcPts val="0"/>
              </a:spcBef>
              <a:spcAft>
                <a:spcPts val="0"/>
              </a:spcAft>
              <a:buSzPts val="1400"/>
              <a:buChar char="●"/>
            </a:pPr>
            <a:r>
              <a:rPr lang="en" dirty="0"/>
              <a:t>Receipts must be itemized and include business justification for purchase</a:t>
            </a:r>
            <a:endParaRPr dirty="0"/>
          </a:p>
          <a:p>
            <a:pPr marL="457200" lvl="0" indent="-317500" rtl="0">
              <a:spcBef>
                <a:spcPts val="0"/>
              </a:spcBef>
              <a:spcAft>
                <a:spcPts val="0"/>
              </a:spcAft>
              <a:buSzPts val="1400"/>
              <a:buChar char="●"/>
            </a:pPr>
            <a:r>
              <a:rPr lang="en" dirty="0"/>
              <a:t>No gift cards can be purchased unless approved by President Wyatt</a:t>
            </a:r>
            <a:endParaRPr dirty="0"/>
          </a:p>
          <a:p>
            <a:pPr marL="457200" lvl="0" indent="-317500" rtl="0">
              <a:spcBef>
                <a:spcPts val="0"/>
              </a:spcBef>
              <a:spcAft>
                <a:spcPts val="0"/>
              </a:spcAft>
              <a:buSzPts val="1400"/>
              <a:buChar char="●"/>
            </a:pPr>
            <a:r>
              <a:rPr lang="en" dirty="0"/>
              <a:t>No personal items</a:t>
            </a:r>
            <a:endParaRPr dirty="0"/>
          </a:p>
          <a:p>
            <a:pPr marL="457200" lvl="0" indent="-317500" rtl="0">
              <a:spcBef>
                <a:spcPts val="0"/>
              </a:spcBef>
              <a:spcAft>
                <a:spcPts val="0"/>
              </a:spcAft>
              <a:buSzPts val="1400"/>
              <a:buChar char="●"/>
            </a:pPr>
            <a:r>
              <a:rPr lang="en" dirty="0"/>
              <a:t>Transactions </a:t>
            </a:r>
            <a:r>
              <a:rPr lang="en" dirty="0" smtClean="0"/>
              <a:t>above </a:t>
            </a:r>
            <a:r>
              <a:rPr lang="en" dirty="0"/>
              <a:t>$5,000 cannot be purchased on the card (excluding travel)</a:t>
            </a:r>
            <a:endParaRPr dirty="0"/>
          </a:p>
          <a:p>
            <a:pPr marL="457200" lvl="0" indent="-317500" rtl="0">
              <a:spcBef>
                <a:spcPts val="0"/>
              </a:spcBef>
              <a:spcAft>
                <a:spcPts val="0"/>
              </a:spcAft>
              <a:buSzPts val="1400"/>
              <a:buChar char="●"/>
            </a:pPr>
            <a:r>
              <a:rPr lang="en" dirty="0"/>
              <a:t>Don’t purchase computers/iPads</a:t>
            </a:r>
            <a:endParaRPr dirty="0"/>
          </a:p>
        </p:txBody>
      </p:sp>
      <p:cxnSp>
        <p:nvCxnSpPr>
          <p:cNvPr id="5" name="Shape 72"/>
          <p:cNvCxnSpPr/>
          <p:nvPr/>
        </p:nvCxnSpPr>
        <p:spPr>
          <a:xfrm>
            <a:off x="311700" y="1080150"/>
            <a:ext cx="6619187" cy="3300"/>
          </a:xfrm>
          <a:prstGeom prst="straightConnector1">
            <a:avLst/>
          </a:prstGeom>
          <a:noFill/>
          <a:ln w="76200" cap="flat" cmpd="sng">
            <a:solidFill>
              <a:srgbClr val="CC0000"/>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latin typeface="Roboto Light"/>
                <a:ea typeface="Roboto Light"/>
                <a:cs typeface="Roboto Light"/>
                <a:sym typeface="Roboto Light"/>
              </a:rPr>
              <a:t>Purchasing Card </a:t>
            </a:r>
            <a:r>
              <a:rPr lang="en" dirty="0" smtClean="0">
                <a:latin typeface="Roboto Light"/>
                <a:ea typeface="Roboto Light"/>
                <a:cs typeface="Roboto Light"/>
                <a:sym typeface="Roboto Light"/>
              </a:rPr>
              <a:t>Dos and Don’ts</a:t>
            </a:r>
            <a:br>
              <a:rPr lang="en" dirty="0" smtClean="0">
                <a:latin typeface="Roboto Light"/>
                <a:ea typeface="Roboto Light"/>
                <a:cs typeface="Roboto Light"/>
                <a:sym typeface="Roboto Light"/>
              </a:rPr>
            </a:br>
            <a:endParaRPr lang="en-US" dirty="0"/>
          </a:p>
        </p:txBody>
      </p:sp>
      <p:sp>
        <p:nvSpPr>
          <p:cNvPr id="3" name="Text Placeholder 2"/>
          <p:cNvSpPr>
            <a:spLocks noGrp="1"/>
          </p:cNvSpPr>
          <p:nvPr>
            <p:ph type="body" idx="1"/>
          </p:nvPr>
        </p:nvSpPr>
        <p:spPr>
          <a:xfrm>
            <a:off x="311700" y="1017725"/>
            <a:ext cx="3999900" cy="3416400"/>
          </a:xfrm>
        </p:spPr>
        <p:txBody>
          <a:bodyPr/>
          <a:lstStyle/>
          <a:p>
            <a:pPr marL="139700" indent="0">
              <a:buNone/>
            </a:pPr>
            <a:r>
              <a:rPr lang="en-US" dirty="0" smtClean="0"/>
              <a:t>DON’T</a:t>
            </a:r>
          </a:p>
          <a:p>
            <a:pPr lvl="0"/>
            <a:r>
              <a:rPr lang="en-US" sz="1200" dirty="0"/>
              <a:t>Don’t – Let anyone else use your card</a:t>
            </a:r>
          </a:p>
          <a:p>
            <a:pPr lvl="0"/>
            <a:r>
              <a:rPr lang="en-US" sz="1200" dirty="0"/>
              <a:t>Don’t – Pay sales tax in Utah</a:t>
            </a:r>
          </a:p>
          <a:p>
            <a:pPr lvl="0"/>
            <a:r>
              <a:rPr lang="en-US" sz="1200" dirty="0"/>
              <a:t>Don’t – Use the card for personal expenses</a:t>
            </a:r>
          </a:p>
          <a:p>
            <a:pPr lvl="0"/>
            <a:r>
              <a:rPr lang="en-US" sz="1200" dirty="0"/>
              <a:t>Don’t – Use the card for meals or food unless properly authorized</a:t>
            </a:r>
          </a:p>
          <a:p>
            <a:pPr lvl="0"/>
            <a:r>
              <a:rPr lang="en-US" sz="1200" dirty="0"/>
              <a:t>Don’t – Use the card for gas, including for rental cars (use Check Requisitions for reimbursement of fuel expenses)</a:t>
            </a:r>
          </a:p>
          <a:p>
            <a:pPr lvl="0"/>
            <a:r>
              <a:rPr lang="en-US" sz="1200" dirty="0"/>
              <a:t>Don’t – Use the card on SUU’s campus (use </a:t>
            </a:r>
            <a:r>
              <a:rPr lang="en-US" sz="1200" dirty="0" smtClean="0"/>
              <a:t>index code for </a:t>
            </a:r>
            <a:r>
              <a:rPr lang="en-US" sz="1200" dirty="0"/>
              <a:t>on-campus purchases)</a:t>
            </a:r>
          </a:p>
          <a:p>
            <a:pPr lvl="0"/>
            <a:r>
              <a:rPr lang="en-US" sz="1200" dirty="0"/>
              <a:t>Don’t – Split transactions to circumvent your transaction limit</a:t>
            </a:r>
          </a:p>
          <a:p>
            <a:pPr lvl="0"/>
            <a:r>
              <a:rPr lang="en-US" sz="1200" dirty="0"/>
              <a:t>Don’t – Forget the detailed/itemized receipt or documentation</a:t>
            </a:r>
          </a:p>
          <a:p>
            <a:pPr lvl="0"/>
            <a:r>
              <a:rPr lang="en-US" sz="1200" dirty="0"/>
              <a:t>Don’t – Purchase computers, including iPads, with the card (contact IT)</a:t>
            </a:r>
          </a:p>
          <a:p>
            <a:endParaRPr lang="en-US" dirty="0"/>
          </a:p>
        </p:txBody>
      </p:sp>
      <p:sp>
        <p:nvSpPr>
          <p:cNvPr id="4" name="Text Placeholder 3"/>
          <p:cNvSpPr>
            <a:spLocks noGrp="1"/>
          </p:cNvSpPr>
          <p:nvPr>
            <p:ph type="body" idx="2"/>
          </p:nvPr>
        </p:nvSpPr>
        <p:spPr>
          <a:xfrm>
            <a:off x="4832400" y="1017725"/>
            <a:ext cx="3999900" cy="3416400"/>
          </a:xfrm>
        </p:spPr>
        <p:txBody>
          <a:bodyPr/>
          <a:lstStyle/>
          <a:p>
            <a:pPr marL="139700" indent="0">
              <a:buNone/>
            </a:pPr>
            <a:r>
              <a:rPr lang="en-US" dirty="0" smtClean="0"/>
              <a:t>DO</a:t>
            </a:r>
          </a:p>
          <a:p>
            <a:pPr lvl="0"/>
            <a:r>
              <a:rPr lang="en-US" sz="1200" dirty="0"/>
              <a:t>Do – Use the card when possible instead of a PO</a:t>
            </a:r>
          </a:p>
          <a:p>
            <a:pPr lvl="0"/>
            <a:r>
              <a:rPr lang="en-US" sz="1200" dirty="0"/>
              <a:t>Do – Provide Utah sales tax exempt information to the vendor</a:t>
            </a:r>
          </a:p>
          <a:p>
            <a:pPr lvl="0"/>
            <a:r>
              <a:rPr lang="en-US" sz="1200" dirty="0"/>
              <a:t>Do – Pay for travel &amp; conference fees (registration fees, hotels, airline tickets, checked luggage, shuttles, and taxis)</a:t>
            </a:r>
          </a:p>
          <a:p>
            <a:pPr lvl="0"/>
            <a:r>
              <a:rPr lang="en-US" sz="1200" dirty="0"/>
              <a:t>Do – Get a receipt every time you use your card</a:t>
            </a:r>
          </a:p>
          <a:p>
            <a:pPr lvl="0"/>
            <a:r>
              <a:rPr lang="en-US" sz="1200" dirty="0"/>
              <a:t>Do – Protect the purchasing card information like you would your own personal card</a:t>
            </a:r>
          </a:p>
          <a:p>
            <a:pPr lvl="0"/>
            <a:r>
              <a:rPr lang="en-US" sz="1200" dirty="0"/>
              <a:t>Do – Include the business purpose on or with each receipt</a:t>
            </a:r>
          </a:p>
          <a:p>
            <a:pPr marL="139700" indent="0">
              <a:buNone/>
            </a:pPr>
            <a:endParaRPr lang="en-US" dirty="0" smtClean="0"/>
          </a:p>
          <a:p>
            <a:pPr marL="139700" indent="0">
              <a:buNone/>
            </a:pPr>
            <a:endParaRPr lang="en-US" dirty="0"/>
          </a:p>
        </p:txBody>
      </p:sp>
      <p:cxnSp>
        <p:nvCxnSpPr>
          <p:cNvPr id="5" name="Shape 72"/>
          <p:cNvCxnSpPr/>
          <p:nvPr/>
        </p:nvCxnSpPr>
        <p:spPr>
          <a:xfrm>
            <a:off x="311700" y="1017725"/>
            <a:ext cx="5194578" cy="0"/>
          </a:xfrm>
          <a:prstGeom prst="straightConnector1">
            <a:avLst/>
          </a:prstGeom>
          <a:noFill/>
          <a:ln w="76200" cap="flat" cmpd="sng">
            <a:solidFill>
              <a:srgbClr val="CC0000"/>
            </a:solidFill>
            <a:prstDash val="solid"/>
            <a:round/>
            <a:headEnd type="none" w="med" len="med"/>
            <a:tailEnd type="none" w="med" len="med"/>
          </a:ln>
        </p:spPr>
      </p:cxnSp>
    </p:spTree>
    <p:extLst>
      <p:ext uri="{BB962C8B-B14F-4D97-AF65-F5344CB8AC3E}">
        <p14:creationId xmlns:p14="http://schemas.microsoft.com/office/powerpoint/2010/main" val="297858135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1185</Words>
  <Application>Microsoft Office PowerPoint</Application>
  <PresentationFormat>On-screen Show (16:9)</PresentationFormat>
  <Paragraphs>143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 Light</vt:lpstr>
      <vt:lpstr>Roboto Medium</vt:lpstr>
      <vt:lpstr>Arial</vt:lpstr>
      <vt:lpstr>Simple Light</vt:lpstr>
      <vt:lpstr>PowerPoint Presentation</vt:lpstr>
      <vt:lpstr>Purchasing Contacts</vt:lpstr>
      <vt:lpstr>General Purchasing</vt:lpstr>
      <vt:lpstr>Policy and Procedures </vt:lpstr>
      <vt:lpstr>Placing Orders</vt:lpstr>
      <vt:lpstr>Purchasing Cards</vt:lpstr>
      <vt:lpstr>Purchasing Card Processes </vt:lpstr>
      <vt:lpstr>Purchasing Card Policies and Procedures</vt:lpstr>
      <vt:lpstr>Purchasing Card Dos and Don’ts </vt:lpstr>
      <vt:lpstr>Purchasing Card Violations</vt:lpstr>
      <vt:lpstr>Roles of the Account Manager and Supervisor </vt:lpstr>
      <vt:lpstr>Requisitions and Purchase Orders</vt:lpstr>
      <vt:lpstr>Purchase Order Types</vt:lpstr>
      <vt:lpstr>Important Terms to Know </vt:lpstr>
      <vt:lpstr>When to use a Check Requisition vs. a PO</vt:lpstr>
      <vt:lpstr>Purchase Thresholds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Purchasing Card Coordinator</dc:creator>
  <cp:lastModifiedBy>Purchasing Card Coordinator</cp:lastModifiedBy>
  <cp:revision>10</cp:revision>
  <dcterms:modified xsi:type="dcterms:W3CDTF">2018-06-22T20:09:55Z</dcterms:modified>
</cp:coreProperties>
</file>